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" ContentType="application/msword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3"/>
  </p:sldMasterIdLst>
  <p:notesMasterIdLst>
    <p:notesMasterId r:id="rId5"/>
  </p:notesMasterIdLst>
  <p:handoutMasterIdLst>
    <p:handoutMasterId r:id="rId27"/>
  </p:handoutMasterIdLst>
  <p:sldIdLst>
    <p:sldId id="413" r:id="rId4"/>
    <p:sldId id="11088622" r:id="rId6"/>
    <p:sldId id="11088766" r:id="rId7"/>
    <p:sldId id="11088798" r:id="rId8"/>
    <p:sldId id="11088790" r:id="rId9"/>
    <p:sldId id="11088792" r:id="rId10"/>
    <p:sldId id="11088797" r:id="rId11"/>
    <p:sldId id="11088810" r:id="rId12"/>
    <p:sldId id="11088623" r:id="rId13"/>
    <p:sldId id="11088805" r:id="rId14"/>
    <p:sldId id="11088806" r:id="rId15"/>
    <p:sldId id="11088807" r:id="rId16"/>
    <p:sldId id="11088808" r:id="rId17"/>
    <p:sldId id="11088809" r:id="rId18"/>
    <p:sldId id="11088782" r:id="rId19"/>
    <p:sldId id="11088642" r:id="rId20"/>
    <p:sldId id="11088800" r:id="rId21"/>
    <p:sldId id="11088801" r:id="rId22"/>
    <p:sldId id="11088802" r:id="rId23"/>
    <p:sldId id="11088803" r:id="rId24"/>
    <p:sldId id="11088804" r:id="rId25"/>
    <p:sldId id="11088662" r:id="rId26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2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.N.Liu" initials="J.N.Liu" lastIdx="3" clrIdx="0"/>
  <p:cmAuthor id="1" name=" " initials="" lastIdx="39" clrIdx="0"/>
  <p:cmAuthor id="2" name="HP 840G4" initials="H8" lastIdx="5" clrIdx="1"/>
  <p:cmAuthor id="3" name="admin" initials="a" lastIdx="13" clrIdx="2"/>
  <p:cmAuthor id="5" name="Yuanyuan Liu" initials="l" lastIdx="0" clrIdx="4"/>
  <p:cmAuthor id="6" name="baby" initials="baby" lastIdx="9" clrIdx="5"/>
  <p:cmAuthor id="7" name="彦岐" initials="authorId_383028529" lastIdx="2" clrIdx="6"/>
  <p:cmAuthor id="8" name="张君" initials="authorId_331099966" lastIdx="2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FF"/>
    <a:srgbClr val="00706B"/>
    <a:srgbClr val="378F8B"/>
    <a:srgbClr val="777777"/>
    <a:srgbClr val="666666"/>
    <a:srgbClr val="3B0000"/>
    <a:srgbClr val="70BEFF"/>
    <a:srgbClr val="B4B4B4"/>
    <a:srgbClr val="A7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683" autoAdjust="0"/>
  </p:normalViewPr>
  <p:slideViewPr>
    <p:cSldViewPr showGuides="1">
      <p:cViewPr varScale="1">
        <p:scale>
          <a:sx n="57" d="100"/>
          <a:sy n="57" d="100"/>
        </p:scale>
        <p:origin x="1016" y="40"/>
      </p:cViewPr>
      <p:guideLst>
        <p:guide orient="horz" pos="2392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tags" Target="tags/tag34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53A01-91D4-4B2D-AF77-ECE53EFAE0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59A15-4886-47FE-8DDA-DEC1784508B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  <a:p>
            <a:r>
              <a:rPr lang="en-US" altLang="zh-CN"/>
              <a:t>XX</a:t>
            </a:r>
            <a:r>
              <a:rPr lang="zh-CN" altLang="en-US"/>
              <a:t>表写清楚在明白纸</a:t>
            </a:r>
            <a:r>
              <a:rPr lang="zh-CN" altLang="en-US"/>
              <a:t>中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  <a:p>
            <a:r>
              <a:rPr lang="en-US" altLang="zh-CN"/>
              <a:t>XX</a:t>
            </a:r>
            <a:r>
              <a:rPr lang="zh-CN" altLang="en-US"/>
              <a:t>表写清楚在明白纸</a:t>
            </a:r>
            <a:r>
              <a:rPr lang="zh-CN" altLang="en-US"/>
              <a:t>中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  <a:p>
            <a:r>
              <a:rPr lang="en-US" altLang="zh-CN"/>
              <a:t>XX</a:t>
            </a:r>
            <a:r>
              <a:rPr lang="zh-CN" altLang="en-US"/>
              <a:t>表写清楚在明白纸</a:t>
            </a:r>
            <a:r>
              <a:rPr lang="zh-CN" altLang="en-US"/>
              <a:t>中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  <a:p>
            <a:r>
              <a:rPr lang="en-US" altLang="zh-CN"/>
              <a:t>XX</a:t>
            </a:r>
            <a:r>
              <a:rPr lang="zh-CN" altLang="en-US"/>
              <a:t>表写清楚在明白纸</a:t>
            </a:r>
            <a:r>
              <a:rPr lang="zh-CN" altLang="en-US"/>
              <a:t>中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7577" y="25649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448" y="1122672"/>
            <a:ext cx="9143328" cy="2387725"/>
          </a:xfrm>
        </p:spPr>
        <p:txBody>
          <a:bodyPr anchor="b"/>
          <a:lstStyle>
            <a:lvl1pPr algn="ctr">
              <a:defRPr sz="423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448" y="3602380"/>
            <a:ext cx="9143328" cy="1655657"/>
          </a:xfrm>
        </p:spPr>
        <p:txBody>
          <a:bodyPr/>
          <a:lstStyle>
            <a:lvl1pPr marL="0" indent="0" algn="ctr">
              <a:buNone/>
              <a:defRPr sz="1695"/>
            </a:lvl1pPr>
            <a:lvl2pPr marL="322580" indent="0" algn="ctr">
              <a:buNone/>
              <a:defRPr sz="1415"/>
            </a:lvl2pPr>
            <a:lvl3pPr marL="645160" indent="0" algn="ctr">
              <a:buNone/>
              <a:defRPr sz="1275"/>
            </a:lvl3pPr>
            <a:lvl4pPr marL="967740" indent="0" algn="ctr">
              <a:buNone/>
              <a:defRPr sz="1125"/>
            </a:lvl4pPr>
            <a:lvl5pPr marL="1290320" indent="0" algn="ctr">
              <a:buNone/>
              <a:defRPr sz="1125"/>
            </a:lvl5pPr>
            <a:lvl6pPr marL="1612900" indent="0" algn="ctr">
              <a:buNone/>
              <a:defRPr sz="1125"/>
            </a:lvl6pPr>
            <a:lvl7pPr marL="1935480" indent="0" algn="ctr">
              <a:buNone/>
              <a:defRPr sz="1125"/>
            </a:lvl7pPr>
            <a:lvl8pPr marL="2258060" indent="0" algn="ctr">
              <a:buNone/>
              <a:defRPr sz="1125"/>
            </a:lvl8pPr>
            <a:lvl9pPr marL="2580640" indent="0" algn="ctr">
              <a:buNone/>
              <a:defRPr sz="1125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2231" y="1709839"/>
            <a:ext cx="10515443" cy="2852669"/>
          </a:xfrm>
        </p:spPr>
        <p:txBody>
          <a:bodyPr anchor="b"/>
          <a:lstStyle>
            <a:lvl1pPr>
              <a:defRPr sz="423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2231" y="4590228"/>
            <a:ext cx="10515443" cy="1499416"/>
          </a:xfrm>
        </p:spPr>
        <p:txBody>
          <a:bodyPr/>
          <a:lstStyle>
            <a:lvl1pPr marL="0" indent="0">
              <a:buNone/>
              <a:defRPr sz="1695"/>
            </a:lvl1pPr>
            <a:lvl2pPr marL="322580" indent="0">
              <a:buNone/>
              <a:defRPr sz="1415"/>
            </a:lvl2pPr>
            <a:lvl3pPr marL="645160" indent="0">
              <a:buNone/>
              <a:defRPr sz="1275"/>
            </a:lvl3pPr>
            <a:lvl4pPr marL="967740" indent="0">
              <a:buNone/>
              <a:defRPr sz="1125"/>
            </a:lvl4pPr>
            <a:lvl5pPr marL="1290320" indent="0">
              <a:buNone/>
              <a:defRPr sz="1125"/>
            </a:lvl5pPr>
            <a:lvl6pPr marL="1612900" indent="0">
              <a:buNone/>
              <a:defRPr sz="1125"/>
            </a:lvl6pPr>
            <a:lvl7pPr marL="1935480" indent="0">
              <a:buNone/>
              <a:defRPr sz="1125"/>
            </a:lvl7pPr>
            <a:lvl8pPr marL="2258060" indent="0">
              <a:buNone/>
              <a:defRPr sz="1125"/>
            </a:lvl8pPr>
            <a:lvl9pPr marL="2580640" indent="0">
              <a:buNone/>
              <a:defRPr sz="112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7831" y="1825761"/>
            <a:ext cx="5203957" cy="43508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49316" y="1825761"/>
            <a:ext cx="5205077" cy="43508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70" y="365404"/>
            <a:ext cx="10515443" cy="13255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072" y="1680857"/>
            <a:ext cx="5158033" cy="824048"/>
          </a:xfrm>
        </p:spPr>
        <p:txBody>
          <a:bodyPr anchor="b"/>
          <a:lstStyle>
            <a:lvl1pPr marL="0" indent="0">
              <a:buNone/>
              <a:defRPr sz="1695" b="1"/>
            </a:lvl1pPr>
            <a:lvl2pPr marL="322580" indent="0">
              <a:buNone/>
              <a:defRPr sz="1415" b="1"/>
            </a:lvl2pPr>
            <a:lvl3pPr marL="645160" indent="0">
              <a:buNone/>
              <a:defRPr sz="1275" b="1"/>
            </a:lvl3pPr>
            <a:lvl4pPr marL="967740" indent="0">
              <a:buNone/>
              <a:defRPr sz="1125" b="1"/>
            </a:lvl4pPr>
            <a:lvl5pPr marL="1290320" indent="0">
              <a:buNone/>
              <a:defRPr sz="1125" b="1"/>
            </a:lvl5pPr>
            <a:lvl6pPr marL="1612900" indent="0">
              <a:buNone/>
              <a:defRPr sz="1125" b="1"/>
            </a:lvl6pPr>
            <a:lvl7pPr marL="1935480" indent="0">
              <a:buNone/>
              <a:defRPr sz="1125" b="1"/>
            </a:lvl7pPr>
            <a:lvl8pPr marL="2258060" indent="0">
              <a:buNone/>
              <a:defRPr sz="1125" b="1"/>
            </a:lvl8pPr>
            <a:lvl9pPr marL="2580640" indent="0">
              <a:buNone/>
              <a:defRPr sz="1125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072" y="2504907"/>
            <a:ext cx="5158033" cy="36855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839" y="1680857"/>
            <a:ext cx="5182675" cy="824048"/>
          </a:xfrm>
        </p:spPr>
        <p:txBody>
          <a:bodyPr anchor="b"/>
          <a:lstStyle>
            <a:lvl1pPr marL="0" indent="0">
              <a:buNone/>
              <a:defRPr sz="1695" b="1"/>
            </a:lvl1pPr>
            <a:lvl2pPr marL="322580" indent="0">
              <a:buNone/>
              <a:defRPr sz="1415" b="1"/>
            </a:lvl2pPr>
            <a:lvl3pPr marL="645160" indent="0">
              <a:buNone/>
              <a:defRPr sz="1275" b="1"/>
            </a:lvl3pPr>
            <a:lvl4pPr marL="967740" indent="0">
              <a:buNone/>
              <a:defRPr sz="1125" b="1"/>
            </a:lvl4pPr>
            <a:lvl5pPr marL="1290320" indent="0">
              <a:buNone/>
              <a:defRPr sz="1125" b="1"/>
            </a:lvl5pPr>
            <a:lvl6pPr marL="1612900" indent="0">
              <a:buNone/>
              <a:defRPr sz="1125" b="1"/>
            </a:lvl6pPr>
            <a:lvl7pPr marL="1935480" indent="0">
              <a:buNone/>
              <a:defRPr sz="1125" b="1"/>
            </a:lvl7pPr>
            <a:lvl8pPr marL="2258060" indent="0">
              <a:buNone/>
              <a:defRPr sz="1125" b="1"/>
            </a:lvl8pPr>
            <a:lvl9pPr marL="2580640" indent="0">
              <a:buNone/>
              <a:defRPr sz="1125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839" y="2504907"/>
            <a:ext cx="5182675" cy="36855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71" y="457386"/>
            <a:ext cx="3931531" cy="1600217"/>
          </a:xfrm>
        </p:spPr>
        <p:txBody>
          <a:bodyPr anchor="b"/>
          <a:lstStyle>
            <a:lvl1pPr>
              <a:defRPr sz="226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97" y="987851"/>
            <a:ext cx="6171719" cy="4873731"/>
          </a:xfrm>
        </p:spPr>
        <p:txBody>
          <a:bodyPr/>
          <a:lstStyle>
            <a:lvl1pPr>
              <a:defRPr sz="2260"/>
            </a:lvl1pPr>
            <a:lvl2pPr>
              <a:defRPr sz="1975"/>
            </a:lvl2pPr>
            <a:lvl3pPr>
              <a:defRPr sz="1695"/>
            </a:lvl3pPr>
            <a:lvl4pPr>
              <a:defRPr sz="1415"/>
            </a:lvl4pPr>
            <a:lvl5pPr>
              <a:defRPr sz="1415"/>
            </a:lvl5pPr>
            <a:lvl6pPr>
              <a:defRPr sz="1415"/>
            </a:lvl6pPr>
            <a:lvl7pPr>
              <a:defRPr sz="1415"/>
            </a:lvl7pPr>
            <a:lvl8pPr>
              <a:defRPr sz="1415"/>
            </a:lvl8pPr>
            <a:lvl9pPr>
              <a:defRPr sz="141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071" y="2057602"/>
            <a:ext cx="3931531" cy="3811540"/>
          </a:xfrm>
        </p:spPr>
        <p:txBody>
          <a:bodyPr/>
          <a:lstStyle>
            <a:lvl1pPr marL="0" indent="0">
              <a:buNone/>
              <a:defRPr sz="1125"/>
            </a:lvl1pPr>
            <a:lvl2pPr marL="322580" indent="0">
              <a:buNone/>
              <a:defRPr sz="985"/>
            </a:lvl2pPr>
            <a:lvl3pPr marL="645160" indent="0">
              <a:buNone/>
              <a:defRPr sz="845"/>
            </a:lvl3pPr>
            <a:lvl4pPr marL="967740" indent="0">
              <a:buNone/>
              <a:defRPr sz="705"/>
            </a:lvl4pPr>
            <a:lvl5pPr marL="1290320" indent="0">
              <a:buNone/>
              <a:defRPr sz="705"/>
            </a:lvl5pPr>
            <a:lvl6pPr marL="1612900" indent="0">
              <a:buNone/>
              <a:defRPr sz="705"/>
            </a:lvl6pPr>
            <a:lvl7pPr marL="1935480" indent="0">
              <a:buNone/>
              <a:defRPr sz="705"/>
            </a:lvl7pPr>
            <a:lvl8pPr marL="2258060" indent="0">
              <a:buNone/>
              <a:defRPr sz="705"/>
            </a:lvl8pPr>
            <a:lvl9pPr marL="2580640" indent="0">
              <a:buNone/>
              <a:defRPr sz="70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71" y="457386"/>
            <a:ext cx="3931531" cy="1600217"/>
          </a:xfrm>
        </p:spPr>
        <p:txBody>
          <a:bodyPr anchor="b"/>
          <a:lstStyle>
            <a:lvl1pPr>
              <a:defRPr sz="226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97" y="987851"/>
            <a:ext cx="6171719" cy="4873731"/>
          </a:xfrm>
        </p:spPr>
        <p:txBody>
          <a:bodyPr/>
          <a:lstStyle>
            <a:lvl1pPr marL="0" indent="0">
              <a:buNone/>
              <a:defRPr sz="2260"/>
            </a:lvl1pPr>
            <a:lvl2pPr marL="322580" indent="0">
              <a:buNone/>
              <a:defRPr sz="1975"/>
            </a:lvl2pPr>
            <a:lvl3pPr marL="645160" indent="0">
              <a:buNone/>
              <a:defRPr sz="1695"/>
            </a:lvl3pPr>
            <a:lvl4pPr marL="967740" indent="0">
              <a:buNone/>
              <a:defRPr sz="1415"/>
            </a:lvl4pPr>
            <a:lvl5pPr marL="1290320" indent="0">
              <a:buNone/>
              <a:defRPr sz="1415"/>
            </a:lvl5pPr>
            <a:lvl6pPr marL="1612900" indent="0">
              <a:buNone/>
              <a:defRPr sz="1415"/>
            </a:lvl6pPr>
            <a:lvl7pPr marL="1935480" indent="0">
              <a:buNone/>
              <a:defRPr sz="1415"/>
            </a:lvl7pPr>
            <a:lvl8pPr marL="2258060" indent="0">
              <a:buNone/>
              <a:defRPr sz="1415"/>
            </a:lvl8pPr>
            <a:lvl9pPr marL="2580640" indent="0">
              <a:buNone/>
              <a:defRPr sz="1415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071" y="2057602"/>
            <a:ext cx="3931531" cy="3811540"/>
          </a:xfrm>
        </p:spPr>
        <p:txBody>
          <a:bodyPr/>
          <a:lstStyle>
            <a:lvl1pPr marL="0" indent="0">
              <a:buNone/>
              <a:defRPr sz="1125"/>
            </a:lvl1pPr>
            <a:lvl2pPr marL="322580" indent="0">
              <a:buNone/>
              <a:defRPr sz="985"/>
            </a:lvl2pPr>
            <a:lvl3pPr marL="645160" indent="0">
              <a:buNone/>
              <a:defRPr sz="845"/>
            </a:lvl3pPr>
            <a:lvl4pPr marL="967740" indent="0">
              <a:buNone/>
              <a:defRPr sz="705"/>
            </a:lvl4pPr>
            <a:lvl5pPr marL="1290320" indent="0">
              <a:buNone/>
              <a:defRPr sz="705"/>
            </a:lvl5pPr>
            <a:lvl6pPr marL="1612900" indent="0">
              <a:buNone/>
              <a:defRPr sz="705"/>
            </a:lvl6pPr>
            <a:lvl7pPr marL="1935480" indent="0">
              <a:buNone/>
              <a:defRPr sz="705"/>
            </a:lvl7pPr>
            <a:lvl8pPr marL="2258060" indent="0">
              <a:buNone/>
              <a:defRPr sz="705"/>
            </a:lvl8pPr>
            <a:lvl9pPr marL="2580640" indent="0">
              <a:buNone/>
              <a:defRPr sz="70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534" y="365404"/>
            <a:ext cx="2628861" cy="581118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7831" y="365404"/>
            <a:ext cx="7780173" cy="5811181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任意多边形: 形状 44"/>
          <p:cNvSpPr/>
          <p:nvPr userDrawn="1"/>
        </p:nvSpPr>
        <p:spPr>
          <a:xfrm>
            <a:off x="0" y="433568"/>
            <a:ext cx="942000" cy="679897"/>
          </a:xfrm>
          <a:custGeom>
            <a:avLst/>
            <a:gdLst>
              <a:gd name="connsiteX0" fmla="*/ 0 w 1184859"/>
              <a:gd name="connsiteY0" fmla="*/ 0 h 854755"/>
              <a:gd name="connsiteX1" fmla="*/ 1945 w 1184859"/>
              <a:gd name="connsiteY1" fmla="*/ 0 h 854755"/>
              <a:gd name="connsiteX2" fmla="*/ 116245 w 1184859"/>
              <a:gd name="connsiteY2" fmla="*/ 0 h 854755"/>
              <a:gd name="connsiteX3" fmla="*/ 229638 w 1184859"/>
              <a:gd name="connsiteY3" fmla="*/ 0 h 854755"/>
              <a:gd name="connsiteX4" fmla="*/ 343031 w 1184859"/>
              <a:gd name="connsiteY4" fmla="*/ 0 h 854755"/>
              <a:gd name="connsiteX5" fmla="*/ 422859 w 1184859"/>
              <a:gd name="connsiteY5" fmla="*/ 0 h 854755"/>
              <a:gd name="connsiteX6" fmla="*/ 537159 w 1184859"/>
              <a:gd name="connsiteY6" fmla="*/ 0 h 854755"/>
              <a:gd name="connsiteX7" fmla="*/ 650552 w 1184859"/>
              <a:gd name="connsiteY7" fmla="*/ 0 h 854755"/>
              <a:gd name="connsiteX8" fmla="*/ 763945 w 1184859"/>
              <a:gd name="connsiteY8" fmla="*/ 0 h 854755"/>
              <a:gd name="connsiteX9" fmla="*/ 843773 w 1184859"/>
              <a:gd name="connsiteY9" fmla="*/ 0 h 854755"/>
              <a:gd name="connsiteX10" fmla="*/ 958073 w 1184859"/>
              <a:gd name="connsiteY10" fmla="*/ 0 h 854755"/>
              <a:gd name="connsiteX11" fmla="*/ 1071466 w 1184859"/>
              <a:gd name="connsiteY11" fmla="*/ 0 h 854755"/>
              <a:gd name="connsiteX12" fmla="*/ 1184859 w 1184859"/>
              <a:gd name="connsiteY12" fmla="*/ 0 h 854755"/>
              <a:gd name="connsiteX13" fmla="*/ 911036 w 1184859"/>
              <a:gd name="connsiteY13" fmla="*/ 854755 h 854755"/>
              <a:gd name="connsiteX14" fmla="*/ 0 w 1184859"/>
              <a:gd name="connsiteY14" fmla="*/ 854755 h 85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84859" h="854755">
                <a:moveTo>
                  <a:pt x="0" y="0"/>
                </a:moveTo>
                <a:lnTo>
                  <a:pt x="1945" y="0"/>
                </a:lnTo>
                <a:lnTo>
                  <a:pt x="116245" y="0"/>
                </a:lnTo>
                <a:lnTo>
                  <a:pt x="229638" y="0"/>
                </a:lnTo>
                <a:lnTo>
                  <a:pt x="343031" y="0"/>
                </a:lnTo>
                <a:lnTo>
                  <a:pt x="422859" y="0"/>
                </a:lnTo>
                <a:lnTo>
                  <a:pt x="537159" y="0"/>
                </a:lnTo>
                <a:lnTo>
                  <a:pt x="650552" y="0"/>
                </a:lnTo>
                <a:lnTo>
                  <a:pt x="763945" y="0"/>
                </a:lnTo>
                <a:lnTo>
                  <a:pt x="843773" y="0"/>
                </a:lnTo>
                <a:lnTo>
                  <a:pt x="958073" y="0"/>
                </a:lnTo>
                <a:lnTo>
                  <a:pt x="1071466" y="0"/>
                </a:lnTo>
                <a:lnTo>
                  <a:pt x="1184859" y="0"/>
                </a:lnTo>
                <a:lnTo>
                  <a:pt x="911036" y="854755"/>
                </a:lnTo>
                <a:lnTo>
                  <a:pt x="0" y="854755"/>
                </a:lnTo>
                <a:close/>
              </a:path>
            </a:pathLst>
          </a:custGeom>
          <a:solidFill>
            <a:srgbClr val="00706B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zh-CN" altLang="en-US" sz="6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 flipV="1">
            <a:off x="-10160" y="1097596"/>
            <a:ext cx="12192224" cy="1232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7"/>
          <p:cNvSpPr>
            <a:spLocks noChangeArrowheads="1"/>
          </p:cNvSpPr>
          <p:nvPr userDrawn="1"/>
        </p:nvSpPr>
        <p:spPr bwMode="auto">
          <a:xfrm>
            <a:off x="0" y="1"/>
            <a:ext cx="12192224" cy="6858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z="1125">
              <a:solidFill>
                <a:srgbClr val="FFFFFF"/>
              </a:solidFill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28675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7831" y="365404"/>
            <a:ext cx="10516564" cy="132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  <a:endParaRPr lang="zh-CN" altLang="zh-CN"/>
          </a:p>
        </p:txBody>
      </p:sp>
      <p:sp>
        <p:nvSpPr>
          <p:cNvPr id="28676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7831" y="1825761"/>
            <a:ext cx="10516564" cy="43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编辑母版文本样式</a:t>
            </a:r>
            <a:endParaRPr lang="zh-CN" altLang="zh-CN"/>
          </a:p>
          <a:p>
            <a:pPr lvl="1"/>
            <a:r>
              <a:rPr lang="zh-CN" altLang="zh-CN"/>
              <a:t>第二级</a:t>
            </a:r>
            <a:endParaRPr lang="zh-CN" altLang="zh-CN"/>
          </a:p>
          <a:p>
            <a:pPr lvl="2"/>
            <a:r>
              <a:rPr lang="zh-CN" altLang="zh-CN"/>
              <a:t>第三级</a:t>
            </a:r>
            <a:endParaRPr lang="zh-CN" altLang="zh-CN"/>
          </a:p>
          <a:p>
            <a:pPr lvl="3"/>
            <a:r>
              <a:rPr lang="zh-CN" altLang="zh-CN"/>
              <a:t>第四级</a:t>
            </a:r>
            <a:endParaRPr lang="zh-CN" altLang="zh-CN"/>
          </a:p>
          <a:p>
            <a:pPr lvl="4"/>
            <a:r>
              <a:rPr lang="zh-CN" altLang="zh-CN"/>
              <a:t>第五级</a:t>
            </a:r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defTabSz="8121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8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5347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35">
          <a:solidFill>
            <a:schemeClr val="tx1"/>
          </a:solidFill>
          <a:latin typeface="Calibri Light" panose="020F0302020204030204" pitchFamily="34" charset="0"/>
          <a:ea typeface="等线 Light" panose="02010600030101010101" charset="-122"/>
        </a:defRPr>
      </a:lvl2pPr>
      <a:lvl3pPr algn="l" defTabSz="15347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35">
          <a:solidFill>
            <a:schemeClr val="tx1"/>
          </a:solidFill>
          <a:latin typeface="Calibri Light" panose="020F0302020204030204" pitchFamily="34" charset="0"/>
          <a:ea typeface="等线 Light" panose="02010600030101010101" charset="-122"/>
        </a:defRPr>
      </a:lvl3pPr>
      <a:lvl4pPr algn="l" defTabSz="15347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35">
          <a:solidFill>
            <a:schemeClr val="tx1"/>
          </a:solidFill>
          <a:latin typeface="Calibri Light" panose="020F0302020204030204" pitchFamily="34" charset="0"/>
          <a:ea typeface="等线 Light" panose="02010600030101010101" charset="-122"/>
        </a:defRPr>
      </a:lvl4pPr>
      <a:lvl5pPr algn="l" defTabSz="15347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35">
          <a:solidFill>
            <a:schemeClr val="tx1"/>
          </a:solidFill>
          <a:latin typeface="Calibri Light" panose="020F0302020204030204" pitchFamily="34" charset="0"/>
          <a:ea typeface="等线 Light" panose="02010600030101010101" charset="-122"/>
        </a:defRPr>
      </a:lvl5pPr>
      <a:lvl6pPr marL="609600" algn="l" defTabSz="15347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35">
          <a:solidFill>
            <a:schemeClr val="tx1"/>
          </a:solidFill>
          <a:latin typeface="Calibri Light" panose="020F0302020204030204" pitchFamily="34" charset="0"/>
          <a:ea typeface="等线 Light" panose="02010600030101010101" charset="-122"/>
        </a:defRPr>
      </a:lvl6pPr>
      <a:lvl7pPr marL="1219200" algn="l" defTabSz="15347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35">
          <a:solidFill>
            <a:schemeClr val="tx1"/>
          </a:solidFill>
          <a:latin typeface="Calibri Light" panose="020F0302020204030204" pitchFamily="34" charset="0"/>
          <a:ea typeface="等线 Light" panose="02010600030101010101" charset="-122"/>
        </a:defRPr>
      </a:lvl7pPr>
      <a:lvl8pPr marL="1828800" algn="l" defTabSz="15347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35">
          <a:solidFill>
            <a:schemeClr val="tx1"/>
          </a:solidFill>
          <a:latin typeface="Calibri Light" panose="020F0302020204030204" pitchFamily="34" charset="0"/>
          <a:ea typeface="等线 Light" panose="02010600030101010101" charset="-122"/>
        </a:defRPr>
      </a:lvl8pPr>
      <a:lvl9pPr marL="2438400" algn="l" defTabSz="15347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35">
          <a:solidFill>
            <a:schemeClr val="tx1"/>
          </a:solidFill>
          <a:latin typeface="Calibri Light" panose="020F0302020204030204" pitchFamily="34" charset="0"/>
          <a:ea typeface="等线 Light" panose="02010600030101010101" charset="-122"/>
        </a:defRPr>
      </a:lvl9pPr>
    </p:titleStyle>
    <p:bodyStyle>
      <a:lvl1pPr marL="203200" indent="-203200" algn="l" defTabSz="812165" rtl="0" eaLnBrk="0" fontAlgn="base" hangingPunct="0">
        <a:lnSpc>
          <a:spcPct val="90000"/>
        </a:lnSpc>
        <a:spcBef>
          <a:spcPct val="134000"/>
        </a:spcBef>
        <a:spcAft>
          <a:spcPct val="0"/>
        </a:spcAft>
        <a:buFont typeface="Arial" panose="020B0604020202020204" pitchFamily="34" charset="0"/>
        <a:buChar char="•"/>
        <a:defRPr sz="2465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03200" algn="l" defTabSz="812165" rtl="0" eaLnBrk="0" fontAlgn="base" hangingPunct="0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212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00" indent="-203200" algn="l" defTabSz="812165" rtl="0" eaLnBrk="0" fontAlgn="base" hangingPunct="0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422400" indent="-203200" algn="l" defTabSz="812165" rtl="0" eaLnBrk="0" fontAlgn="base" hangingPunct="0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155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indent="-203200" algn="l" defTabSz="812165" rtl="0" eaLnBrk="0" fontAlgn="base" hangingPunct="0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1555" kern="1200">
          <a:solidFill>
            <a:schemeClr val="tx1"/>
          </a:solidFill>
          <a:latin typeface="+mn-lt"/>
          <a:ea typeface="+mn-ea"/>
          <a:cs typeface="+mn-cs"/>
        </a:defRPr>
      </a:lvl5pPr>
      <a:lvl6pPr marL="1774825" indent="-161925" algn="l" defTabSz="645160" rtl="0" eaLnBrk="1" latinLnBrk="0" hangingPunct="1">
        <a:lnSpc>
          <a:spcPct val="90000"/>
        </a:lnSpc>
        <a:spcBef>
          <a:spcPct val="53000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2097405" indent="-161925" algn="l" defTabSz="645160" rtl="0" eaLnBrk="1" latinLnBrk="0" hangingPunct="1">
        <a:lnSpc>
          <a:spcPct val="90000"/>
        </a:lnSpc>
        <a:spcBef>
          <a:spcPct val="53000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419985" indent="-161925" algn="l" defTabSz="645160" rtl="0" eaLnBrk="1" latinLnBrk="0" hangingPunct="1">
        <a:lnSpc>
          <a:spcPct val="90000"/>
        </a:lnSpc>
        <a:spcBef>
          <a:spcPct val="53000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161925" algn="l" defTabSz="645160" rtl="0" eaLnBrk="1" latinLnBrk="0" hangingPunct="1">
        <a:lnSpc>
          <a:spcPct val="90000"/>
        </a:lnSpc>
        <a:spcBef>
          <a:spcPct val="53000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516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22580" algn="l" defTabSz="64516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45160" algn="l" defTabSz="64516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967740" algn="l" defTabSz="64516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290320" algn="l" defTabSz="64516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algn="l" defTabSz="64516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1935480" algn="l" defTabSz="64516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258060" algn="l" defTabSz="64516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580640" algn="l" defTabSz="64516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7" Type="http://schemas.openxmlformats.org/officeDocument/2006/relationships/notesSlide" Target="../notesSlides/notesSlide5.xml"/><Relationship Id="rId26" Type="http://schemas.openxmlformats.org/officeDocument/2006/relationships/slideLayout" Target="../slideLayouts/slideLayout7.xml"/><Relationship Id="rId25" Type="http://schemas.openxmlformats.org/officeDocument/2006/relationships/tags" Target="../tags/tag28.xml"/><Relationship Id="rId24" Type="http://schemas.openxmlformats.org/officeDocument/2006/relationships/tags" Target="../tags/tag27.xml"/><Relationship Id="rId23" Type="http://schemas.openxmlformats.org/officeDocument/2006/relationships/tags" Target="../tags/tag26.xml"/><Relationship Id="rId22" Type="http://schemas.openxmlformats.org/officeDocument/2006/relationships/tags" Target="../tags/tag25.xml"/><Relationship Id="rId21" Type="http://schemas.openxmlformats.org/officeDocument/2006/relationships/tags" Target="../tags/tag24.xml"/><Relationship Id="rId20" Type="http://schemas.openxmlformats.org/officeDocument/2006/relationships/tags" Target="../tags/tag23.xml"/><Relationship Id="rId2" Type="http://schemas.openxmlformats.org/officeDocument/2006/relationships/tags" Target="../tags/tag5.xml"/><Relationship Id="rId19" Type="http://schemas.openxmlformats.org/officeDocument/2006/relationships/tags" Target="../tags/tag22.xml"/><Relationship Id="rId18" Type="http://schemas.openxmlformats.org/officeDocument/2006/relationships/tags" Target="../tags/tag21.xml"/><Relationship Id="rId17" Type="http://schemas.openxmlformats.org/officeDocument/2006/relationships/tags" Target="../tags/tag20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wmf"/><Relationship Id="rId1" Type="http://schemas.openxmlformats.org/officeDocument/2006/relationships/oleObject" Target="../embeddings/Document1.doc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tags" Target="../tags/tag30.xml"/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tags" Target="../tags/tag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wmf"/><Relationship Id="rId1" Type="http://schemas.openxmlformats.org/officeDocument/2006/relationships/oleObject" Target="../embeddings/Document2.doc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3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0"/>
          <p:cNvSpPr>
            <a:spLocks noChangeArrowheads="1"/>
          </p:cNvSpPr>
          <p:nvPr/>
        </p:nvSpPr>
        <p:spPr bwMode="auto">
          <a:xfrm>
            <a:off x="0" y="1610995"/>
            <a:ext cx="12192000" cy="2233295"/>
          </a:xfrm>
          <a:prstGeom prst="rect">
            <a:avLst/>
          </a:prstGeom>
          <a:blipFill dpi="0" rotWithShape="1">
            <a:blip r:embed="rId1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defTabSz="914400"/>
            <a:endParaRPr lang="zh-CN" altLang="en-US" sz="1125">
              <a:solidFill>
                <a:srgbClr val="FFFFFF"/>
              </a:solidFill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55653" name="Text Box 4"/>
          <p:cNvSpPr>
            <a:spLocks noChangeArrowheads="1"/>
          </p:cNvSpPr>
          <p:nvPr/>
        </p:nvSpPr>
        <p:spPr bwMode="auto">
          <a:xfrm>
            <a:off x="1774761" y="4943445"/>
            <a:ext cx="8558639" cy="56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algn="ctr" defTabSz="914400">
              <a:lnSpc>
                <a:spcPct val="125000"/>
              </a:lnSpc>
            </a:pPr>
            <a:r>
              <a:rPr lang="en-US" altLang="zh-CN" sz="2465" dirty="0">
                <a:solidFill>
                  <a:srgbClr val="44546A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黑体" panose="02010609060101010101" pitchFamily="49" charset="-122"/>
              </a:rPr>
              <a:t>2025</a:t>
            </a:r>
            <a:r>
              <a:rPr lang="zh-CN" altLang="en-US" sz="2465" dirty="0">
                <a:solidFill>
                  <a:srgbClr val="44546A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黑体" panose="02010609060101010101" pitchFamily="49" charset="-122"/>
              </a:rPr>
              <a:t>年</a:t>
            </a:r>
            <a:r>
              <a:rPr lang="en-US" altLang="zh-CN" sz="2465" dirty="0">
                <a:solidFill>
                  <a:srgbClr val="44546A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黑体" panose="02010609060101010101" pitchFamily="49" charset="-122"/>
              </a:rPr>
              <a:t>12</a:t>
            </a:r>
            <a:r>
              <a:rPr lang="zh-CN" altLang="en-US" sz="2465" dirty="0">
                <a:solidFill>
                  <a:srgbClr val="44546A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黑体" panose="02010609060101010101" pitchFamily="49" charset="-122"/>
              </a:rPr>
              <a:t>月</a:t>
            </a:r>
            <a:endParaRPr lang="zh-CN" altLang="en-US" sz="2465" dirty="0">
              <a:solidFill>
                <a:srgbClr val="44546A"/>
              </a:solidFill>
              <a:latin typeface="Calibri" panose="020F0502020204030204" pitchFamily="34" charset="0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pic>
        <p:nvPicPr>
          <p:cNvPr id="5" name="图片 4" descr="图片1_meitu_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8945" y="1621155"/>
            <a:ext cx="9203055" cy="2189480"/>
          </a:xfrm>
          <a:prstGeom prst="rect">
            <a:avLst/>
          </a:prstGeom>
        </p:spPr>
      </p:pic>
      <p:sp>
        <p:nvSpPr>
          <p:cNvPr id="155654" name="Rectangle 7"/>
          <p:cNvSpPr>
            <a:spLocks noChangeArrowheads="1"/>
          </p:cNvSpPr>
          <p:nvPr/>
        </p:nvSpPr>
        <p:spPr bwMode="auto">
          <a:xfrm>
            <a:off x="3144521" y="1736725"/>
            <a:ext cx="9048327" cy="186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144" tIns="40723" rIns="78144" bIns="40723" anchor="ctr" anchorCtr="1"/>
          <a:lstStyle>
            <a:lvl1pPr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sz="5400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商品上架、下架及变价</a:t>
            </a:r>
            <a:r>
              <a:rPr lang="zh-CN" sz="5400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管理</a:t>
            </a:r>
            <a:endParaRPr lang="zh-CN" sz="5400" kern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8425" y="504825"/>
            <a:ext cx="7924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2.1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94264" y="472770"/>
            <a:ext cx="23164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 defTabSz="914400">
              <a:defRPr/>
            </a:pP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商品下架</a:t>
            </a: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2800" b="1" dirty="0">
              <a:solidFill>
                <a:srgbClr val="0070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: 圆角 2"/>
          <p:cNvSpPr/>
          <p:nvPr>
            <p:custDataLst>
              <p:tags r:id="rId1"/>
            </p:custDataLst>
          </p:nvPr>
        </p:nvSpPr>
        <p:spPr>
          <a:xfrm>
            <a:off x="1563588" y="2393730"/>
            <a:ext cx="2877144" cy="1573828"/>
          </a:xfrm>
          <a:prstGeom prst="roundRect">
            <a:avLst>
              <a:gd name="adj" fmla="val 6347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5875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279400" dist="228600" dir="2700000" algn="tl" rotWithShape="0">
              <a:schemeClr val="accent6">
                <a:alpha val="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8086" tIns="430770" rIns="119494" bIns="87733" rtlCol="0" anchor="ctr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1800" b="1">
                <a:solidFill>
                  <a:srgbClr val="02716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协议期满商品自动下架</a:t>
            </a:r>
            <a:endParaRPr lang="zh-CN" altLang="en-US" sz="1800" b="1" dirty="0">
              <a:solidFill>
                <a:srgbClr val="02716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9" name="任意多边形: 形状 28"/>
          <p:cNvSpPr/>
          <p:nvPr>
            <p:custDataLst>
              <p:tags r:id="rId2"/>
            </p:custDataLst>
          </p:nvPr>
        </p:nvSpPr>
        <p:spPr>
          <a:xfrm>
            <a:off x="1909909" y="2292033"/>
            <a:ext cx="2184581" cy="424133"/>
          </a:xfrm>
          <a:custGeom>
            <a:avLst/>
            <a:gdLst>
              <a:gd name="connsiteX0" fmla="*/ 1 w 2523509"/>
              <a:gd name="connsiteY0" fmla="*/ 0 h 489935"/>
              <a:gd name="connsiteX1" fmla="*/ 2523508 w 2523509"/>
              <a:gd name="connsiteY1" fmla="*/ 0 h 489935"/>
              <a:gd name="connsiteX2" fmla="*/ 2523508 w 2523509"/>
              <a:gd name="connsiteY2" fmla="*/ 193313 h 489935"/>
              <a:gd name="connsiteX3" fmla="*/ 2523508 w 2523509"/>
              <a:gd name="connsiteY3" fmla="*/ 240238 h 489935"/>
              <a:gd name="connsiteX4" fmla="*/ 2523509 w 2523509"/>
              <a:gd name="connsiteY4" fmla="*/ 240238 h 489935"/>
              <a:gd name="connsiteX5" fmla="*/ 2523508 w 2523509"/>
              <a:gd name="connsiteY5" fmla="*/ 240243 h 489935"/>
              <a:gd name="connsiteX6" fmla="*/ 2523508 w 2523509"/>
              <a:gd name="connsiteY6" fmla="*/ 249696 h 489935"/>
              <a:gd name="connsiteX7" fmla="*/ 2523508 w 2523509"/>
              <a:gd name="connsiteY7" fmla="*/ 324846 h 489935"/>
              <a:gd name="connsiteX8" fmla="*/ 2358419 w 2523509"/>
              <a:gd name="connsiteY8" fmla="*/ 489935 h 489935"/>
              <a:gd name="connsiteX9" fmla="*/ 2273812 w 2523509"/>
              <a:gd name="connsiteY9" fmla="*/ 489935 h 489935"/>
              <a:gd name="connsiteX10" fmla="*/ 249699 w 2523509"/>
              <a:gd name="connsiteY10" fmla="*/ 489935 h 489935"/>
              <a:gd name="connsiteX11" fmla="*/ 165089 w 2523509"/>
              <a:gd name="connsiteY11" fmla="*/ 489935 h 489935"/>
              <a:gd name="connsiteX12" fmla="*/ 0 w 2523509"/>
              <a:gd name="connsiteY12" fmla="*/ 324846 h 489935"/>
              <a:gd name="connsiteX13" fmla="*/ 0 w 2523509"/>
              <a:gd name="connsiteY13" fmla="*/ 193313 h 489935"/>
              <a:gd name="connsiteX14" fmla="*/ 1 w 2523509"/>
              <a:gd name="connsiteY14" fmla="*/ 193308 h 48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3509" h="489935">
                <a:moveTo>
                  <a:pt x="1" y="0"/>
                </a:moveTo>
                <a:lnTo>
                  <a:pt x="2523508" y="0"/>
                </a:lnTo>
                <a:lnTo>
                  <a:pt x="2523508" y="193313"/>
                </a:lnTo>
                <a:lnTo>
                  <a:pt x="2523508" y="240238"/>
                </a:lnTo>
                <a:lnTo>
                  <a:pt x="2523509" y="240238"/>
                </a:lnTo>
                <a:lnTo>
                  <a:pt x="2523508" y="240243"/>
                </a:lnTo>
                <a:lnTo>
                  <a:pt x="2523508" y="249696"/>
                </a:lnTo>
                <a:lnTo>
                  <a:pt x="2523508" y="324846"/>
                </a:lnTo>
                <a:cubicBezTo>
                  <a:pt x="2523508" y="416022"/>
                  <a:pt x="2449595" y="489935"/>
                  <a:pt x="2358419" y="489935"/>
                </a:cubicBezTo>
                <a:lnTo>
                  <a:pt x="2273812" y="489935"/>
                </a:lnTo>
                <a:lnTo>
                  <a:pt x="249699" y="489935"/>
                </a:lnTo>
                <a:lnTo>
                  <a:pt x="165089" y="489935"/>
                </a:lnTo>
                <a:cubicBezTo>
                  <a:pt x="73913" y="489935"/>
                  <a:pt x="0" y="416022"/>
                  <a:pt x="0" y="324846"/>
                </a:cubicBezTo>
                <a:lnTo>
                  <a:pt x="0" y="193313"/>
                </a:lnTo>
                <a:lnTo>
                  <a:pt x="1" y="193308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alpha val="100000"/>
                </a:schemeClr>
              </a:gs>
              <a:gs pos="69000">
                <a:schemeClr val="accent6">
                  <a:alpha val="100000"/>
                </a:schemeClr>
              </a:gs>
              <a:gs pos="100000">
                <a:schemeClr val="accent6">
                  <a:alpha val="10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76200" dir="2700000" algn="tl" rotWithShape="0">
              <a:schemeClr val="accent6">
                <a:alpha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01</a:t>
            </a:r>
            <a:endParaRPr lang="en-US" altLang="zh-CN" b="1" dirty="0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5" name="等腰三角形 24"/>
          <p:cNvSpPr/>
          <p:nvPr>
            <p:custDataLst>
              <p:tags r:id="rId3"/>
            </p:custDataLst>
          </p:nvPr>
        </p:nvSpPr>
        <p:spPr>
          <a:xfrm>
            <a:off x="1814807" y="2292033"/>
            <a:ext cx="95537" cy="103986"/>
          </a:xfrm>
          <a:prstGeom prst="triangle">
            <a:avLst>
              <a:gd name="adj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6" name="等腰三角形 25"/>
          <p:cNvSpPr/>
          <p:nvPr>
            <p:custDataLst>
              <p:tags r:id="rId4"/>
            </p:custDataLst>
          </p:nvPr>
        </p:nvSpPr>
        <p:spPr>
          <a:xfrm flipH="1">
            <a:off x="4094473" y="2292033"/>
            <a:ext cx="95537" cy="103986"/>
          </a:xfrm>
          <a:prstGeom prst="triangle">
            <a:avLst>
              <a:gd name="adj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6" name="矩形: 圆角 35"/>
          <p:cNvSpPr/>
          <p:nvPr>
            <p:custDataLst>
              <p:tags r:id="rId5"/>
            </p:custDataLst>
          </p:nvPr>
        </p:nvSpPr>
        <p:spPr>
          <a:xfrm>
            <a:off x="4803055" y="2393730"/>
            <a:ext cx="2877144" cy="1573828"/>
          </a:xfrm>
          <a:prstGeom prst="roundRect">
            <a:avLst>
              <a:gd name="adj" fmla="val 6347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5875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279400" dist="228600" dir="2700000" algn="tl" rotWithShape="0">
              <a:schemeClr val="accent6">
                <a:alpha val="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8086" tIns="430770" rIns="119494" bIns="87733" rtlCol="0" anchor="ctr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1800" b="1">
                <a:solidFill>
                  <a:srgbClr val="02716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供应商主动提出下架申请</a:t>
            </a:r>
            <a:endParaRPr lang="zh-CN" altLang="en-US" sz="1800" b="1" dirty="0">
              <a:solidFill>
                <a:srgbClr val="02716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7" name="任意多边形: 形状 36"/>
          <p:cNvSpPr/>
          <p:nvPr>
            <p:custDataLst>
              <p:tags r:id="rId6"/>
            </p:custDataLst>
          </p:nvPr>
        </p:nvSpPr>
        <p:spPr>
          <a:xfrm>
            <a:off x="5149375" y="2292033"/>
            <a:ext cx="2184581" cy="424133"/>
          </a:xfrm>
          <a:custGeom>
            <a:avLst/>
            <a:gdLst>
              <a:gd name="connsiteX0" fmla="*/ 1 w 2523509"/>
              <a:gd name="connsiteY0" fmla="*/ 0 h 489935"/>
              <a:gd name="connsiteX1" fmla="*/ 2523508 w 2523509"/>
              <a:gd name="connsiteY1" fmla="*/ 0 h 489935"/>
              <a:gd name="connsiteX2" fmla="*/ 2523508 w 2523509"/>
              <a:gd name="connsiteY2" fmla="*/ 193313 h 489935"/>
              <a:gd name="connsiteX3" fmla="*/ 2523508 w 2523509"/>
              <a:gd name="connsiteY3" fmla="*/ 240238 h 489935"/>
              <a:gd name="connsiteX4" fmla="*/ 2523509 w 2523509"/>
              <a:gd name="connsiteY4" fmla="*/ 240238 h 489935"/>
              <a:gd name="connsiteX5" fmla="*/ 2523508 w 2523509"/>
              <a:gd name="connsiteY5" fmla="*/ 240243 h 489935"/>
              <a:gd name="connsiteX6" fmla="*/ 2523508 w 2523509"/>
              <a:gd name="connsiteY6" fmla="*/ 249696 h 489935"/>
              <a:gd name="connsiteX7" fmla="*/ 2523508 w 2523509"/>
              <a:gd name="connsiteY7" fmla="*/ 324846 h 489935"/>
              <a:gd name="connsiteX8" fmla="*/ 2358419 w 2523509"/>
              <a:gd name="connsiteY8" fmla="*/ 489935 h 489935"/>
              <a:gd name="connsiteX9" fmla="*/ 2273812 w 2523509"/>
              <a:gd name="connsiteY9" fmla="*/ 489935 h 489935"/>
              <a:gd name="connsiteX10" fmla="*/ 249699 w 2523509"/>
              <a:gd name="connsiteY10" fmla="*/ 489935 h 489935"/>
              <a:gd name="connsiteX11" fmla="*/ 165089 w 2523509"/>
              <a:gd name="connsiteY11" fmla="*/ 489935 h 489935"/>
              <a:gd name="connsiteX12" fmla="*/ 0 w 2523509"/>
              <a:gd name="connsiteY12" fmla="*/ 324846 h 489935"/>
              <a:gd name="connsiteX13" fmla="*/ 0 w 2523509"/>
              <a:gd name="connsiteY13" fmla="*/ 193313 h 489935"/>
              <a:gd name="connsiteX14" fmla="*/ 1 w 2523509"/>
              <a:gd name="connsiteY14" fmla="*/ 193308 h 48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3509" h="489935">
                <a:moveTo>
                  <a:pt x="1" y="0"/>
                </a:moveTo>
                <a:lnTo>
                  <a:pt x="2523508" y="0"/>
                </a:lnTo>
                <a:lnTo>
                  <a:pt x="2523508" y="193313"/>
                </a:lnTo>
                <a:lnTo>
                  <a:pt x="2523508" y="240238"/>
                </a:lnTo>
                <a:lnTo>
                  <a:pt x="2523509" y="240238"/>
                </a:lnTo>
                <a:lnTo>
                  <a:pt x="2523508" y="240243"/>
                </a:lnTo>
                <a:lnTo>
                  <a:pt x="2523508" y="249696"/>
                </a:lnTo>
                <a:lnTo>
                  <a:pt x="2523508" y="324846"/>
                </a:lnTo>
                <a:cubicBezTo>
                  <a:pt x="2523508" y="416022"/>
                  <a:pt x="2449595" y="489935"/>
                  <a:pt x="2358419" y="489935"/>
                </a:cubicBezTo>
                <a:lnTo>
                  <a:pt x="2273812" y="489935"/>
                </a:lnTo>
                <a:lnTo>
                  <a:pt x="249699" y="489935"/>
                </a:lnTo>
                <a:lnTo>
                  <a:pt x="165089" y="489935"/>
                </a:lnTo>
                <a:cubicBezTo>
                  <a:pt x="73913" y="489935"/>
                  <a:pt x="0" y="416022"/>
                  <a:pt x="0" y="324846"/>
                </a:cubicBezTo>
                <a:lnTo>
                  <a:pt x="0" y="193313"/>
                </a:lnTo>
                <a:lnTo>
                  <a:pt x="1" y="193308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0000"/>
                  <a:lumOff val="40000"/>
                  <a:alpha val="100000"/>
                </a:schemeClr>
              </a:gs>
              <a:gs pos="66450">
                <a:schemeClr val="accent6">
                  <a:alpha val="100000"/>
                </a:schemeClr>
              </a:gs>
              <a:gs pos="100000">
                <a:schemeClr val="accent6">
                  <a:alpha val="10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76200" dir="2700000" algn="tl" rotWithShape="0">
              <a:schemeClr val="accent6">
                <a:alpha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b="1" dirty="0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8" name="等腰三角形 37"/>
          <p:cNvSpPr/>
          <p:nvPr>
            <p:custDataLst>
              <p:tags r:id="rId7"/>
            </p:custDataLst>
          </p:nvPr>
        </p:nvSpPr>
        <p:spPr>
          <a:xfrm>
            <a:off x="5053724" y="2292033"/>
            <a:ext cx="95537" cy="103986"/>
          </a:xfrm>
          <a:prstGeom prst="triangle">
            <a:avLst>
              <a:gd name="adj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9" name="等腰三角形 38"/>
          <p:cNvSpPr/>
          <p:nvPr>
            <p:custDataLst>
              <p:tags r:id="rId8"/>
            </p:custDataLst>
          </p:nvPr>
        </p:nvSpPr>
        <p:spPr>
          <a:xfrm flipH="1">
            <a:off x="7333940" y="2292033"/>
            <a:ext cx="95537" cy="103986"/>
          </a:xfrm>
          <a:prstGeom prst="triangle">
            <a:avLst>
              <a:gd name="adj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8" name="组合 7"/>
          <p:cNvGrpSpPr/>
          <p:nvPr>
            <p:custDataLst>
              <p:tags r:id="rId9"/>
            </p:custDataLst>
          </p:nvPr>
        </p:nvGrpSpPr>
        <p:grpSpPr>
          <a:xfrm>
            <a:off x="8042310" y="2292329"/>
            <a:ext cx="2877388" cy="1674623"/>
            <a:chOff x="13263" y="2583"/>
            <a:chExt cx="4854" cy="2825"/>
          </a:xfrm>
        </p:grpSpPr>
        <p:sp>
          <p:nvSpPr>
            <p:cNvPr id="43" name="矩形: 圆角 42"/>
            <p:cNvSpPr/>
            <p:nvPr>
              <p:custDataLst>
                <p:tags r:id="rId10"/>
              </p:custDataLst>
            </p:nvPr>
          </p:nvSpPr>
          <p:spPr>
            <a:xfrm>
              <a:off x="13263" y="2754"/>
              <a:ext cx="4854" cy="2655"/>
            </a:xfrm>
            <a:prstGeom prst="roundRect">
              <a:avLst>
                <a:gd name="adj" fmla="val 6347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outerShdw blurRad="279400" dist="228600" dir="2700000" algn="tl" rotWithShape="0">
                <a:schemeClr val="accent6">
                  <a:alpha val="8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8086" tIns="430770" rIns="119494" bIns="87733" rtlCol="0" anchor="ctr">
              <a:no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1800" b="1">
                  <a:solidFill>
                    <a:srgbClr val="02716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商品稽查</a:t>
              </a:r>
              <a:r>
                <a:rPr lang="zh-CN" altLang="en-US" sz="1800" b="1">
                  <a:solidFill>
                    <a:srgbClr val="02716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违规</a:t>
              </a:r>
              <a:endParaRPr lang="zh-CN" altLang="en-US" sz="1800" b="1">
                <a:solidFill>
                  <a:srgbClr val="02716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4" name="任意多边形: 形状 43"/>
            <p:cNvSpPr/>
            <p:nvPr>
              <p:custDataLst>
                <p:tags r:id="rId11"/>
              </p:custDataLst>
            </p:nvPr>
          </p:nvSpPr>
          <p:spPr>
            <a:xfrm>
              <a:off x="13848" y="2583"/>
              <a:ext cx="3685" cy="715"/>
            </a:xfrm>
            <a:custGeom>
              <a:avLst/>
              <a:gdLst>
                <a:gd name="connsiteX0" fmla="*/ 1 w 2523509"/>
                <a:gd name="connsiteY0" fmla="*/ 0 h 489935"/>
                <a:gd name="connsiteX1" fmla="*/ 2523508 w 2523509"/>
                <a:gd name="connsiteY1" fmla="*/ 0 h 489935"/>
                <a:gd name="connsiteX2" fmla="*/ 2523508 w 2523509"/>
                <a:gd name="connsiteY2" fmla="*/ 193313 h 489935"/>
                <a:gd name="connsiteX3" fmla="*/ 2523508 w 2523509"/>
                <a:gd name="connsiteY3" fmla="*/ 240238 h 489935"/>
                <a:gd name="connsiteX4" fmla="*/ 2523509 w 2523509"/>
                <a:gd name="connsiteY4" fmla="*/ 240238 h 489935"/>
                <a:gd name="connsiteX5" fmla="*/ 2523508 w 2523509"/>
                <a:gd name="connsiteY5" fmla="*/ 240243 h 489935"/>
                <a:gd name="connsiteX6" fmla="*/ 2523508 w 2523509"/>
                <a:gd name="connsiteY6" fmla="*/ 249696 h 489935"/>
                <a:gd name="connsiteX7" fmla="*/ 2523508 w 2523509"/>
                <a:gd name="connsiteY7" fmla="*/ 324846 h 489935"/>
                <a:gd name="connsiteX8" fmla="*/ 2358419 w 2523509"/>
                <a:gd name="connsiteY8" fmla="*/ 489935 h 489935"/>
                <a:gd name="connsiteX9" fmla="*/ 2273812 w 2523509"/>
                <a:gd name="connsiteY9" fmla="*/ 489935 h 489935"/>
                <a:gd name="connsiteX10" fmla="*/ 249699 w 2523509"/>
                <a:gd name="connsiteY10" fmla="*/ 489935 h 489935"/>
                <a:gd name="connsiteX11" fmla="*/ 165089 w 2523509"/>
                <a:gd name="connsiteY11" fmla="*/ 489935 h 489935"/>
                <a:gd name="connsiteX12" fmla="*/ 0 w 2523509"/>
                <a:gd name="connsiteY12" fmla="*/ 324846 h 489935"/>
                <a:gd name="connsiteX13" fmla="*/ 0 w 2523509"/>
                <a:gd name="connsiteY13" fmla="*/ 193313 h 489935"/>
                <a:gd name="connsiteX14" fmla="*/ 1 w 2523509"/>
                <a:gd name="connsiteY14" fmla="*/ 193308 h 48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23509" h="489935">
                  <a:moveTo>
                    <a:pt x="1" y="0"/>
                  </a:moveTo>
                  <a:lnTo>
                    <a:pt x="2523508" y="0"/>
                  </a:lnTo>
                  <a:lnTo>
                    <a:pt x="2523508" y="193313"/>
                  </a:lnTo>
                  <a:lnTo>
                    <a:pt x="2523508" y="240238"/>
                  </a:lnTo>
                  <a:lnTo>
                    <a:pt x="2523509" y="240238"/>
                  </a:lnTo>
                  <a:lnTo>
                    <a:pt x="2523508" y="240243"/>
                  </a:lnTo>
                  <a:lnTo>
                    <a:pt x="2523508" y="249696"/>
                  </a:lnTo>
                  <a:lnTo>
                    <a:pt x="2523508" y="324846"/>
                  </a:lnTo>
                  <a:cubicBezTo>
                    <a:pt x="2523508" y="416022"/>
                    <a:pt x="2449595" y="489935"/>
                    <a:pt x="2358419" y="489935"/>
                  </a:cubicBezTo>
                  <a:lnTo>
                    <a:pt x="2273812" y="489935"/>
                  </a:lnTo>
                  <a:lnTo>
                    <a:pt x="249699" y="489935"/>
                  </a:lnTo>
                  <a:lnTo>
                    <a:pt x="165089" y="489935"/>
                  </a:lnTo>
                  <a:cubicBezTo>
                    <a:pt x="73913" y="489935"/>
                    <a:pt x="0" y="416022"/>
                    <a:pt x="0" y="324846"/>
                  </a:cubicBezTo>
                  <a:lnTo>
                    <a:pt x="0" y="193313"/>
                  </a:lnTo>
                  <a:lnTo>
                    <a:pt x="1" y="19330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40000"/>
                    <a:lumOff val="60000"/>
                    <a:alpha val="100000"/>
                  </a:schemeClr>
                </a:gs>
                <a:gs pos="69000">
                  <a:schemeClr val="accent6">
                    <a:alpha val="100000"/>
                  </a:schemeClr>
                </a:gs>
                <a:gs pos="100000">
                  <a:schemeClr val="accent6">
                    <a:alpha val="10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01600" dist="76200" dir="2700000" algn="tl" rotWithShape="0">
                <a:schemeClr val="accent6">
                  <a:alpha val="25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chemeClr val="lt1">
                      <a:lumMod val="100000"/>
                    </a:schemeClr>
                  </a:solidFill>
                  <a:latin typeface="+mn-ea"/>
                  <a:cs typeface="+mn-ea"/>
                  <a:sym typeface="+mn-ea"/>
                </a:rPr>
                <a:t>03</a:t>
              </a:r>
              <a:endParaRPr lang="en-US" altLang="zh-CN" b="1" dirty="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45" name="等腰三角形 44"/>
            <p:cNvSpPr/>
            <p:nvPr>
              <p:custDataLst>
                <p:tags r:id="rId12"/>
              </p:custDataLst>
            </p:nvPr>
          </p:nvSpPr>
          <p:spPr>
            <a:xfrm>
              <a:off x="13686" y="2583"/>
              <a:ext cx="161" cy="175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等腰三角形 45"/>
            <p:cNvSpPr/>
            <p:nvPr>
              <p:custDataLst>
                <p:tags r:id="rId13"/>
              </p:custDataLst>
            </p:nvPr>
          </p:nvSpPr>
          <p:spPr>
            <a:xfrm flipH="1">
              <a:off x="17533" y="2583"/>
              <a:ext cx="161" cy="175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58" name="矩形: 圆角 57"/>
          <p:cNvSpPr/>
          <p:nvPr>
            <p:custDataLst>
              <p:tags r:id="rId14"/>
            </p:custDataLst>
          </p:nvPr>
        </p:nvSpPr>
        <p:spPr>
          <a:xfrm>
            <a:off x="4803020" y="4280257"/>
            <a:ext cx="2877144" cy="1573828"/>
          </a:xfrm>
          <a:prstGeom prst="roundRect">
            <a:avLst>
              <a:gd name="adj" fmla="val 6347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5875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279400" dist="228600" dir="2700000" algn="tl" rotWithShape="0">
              <a:schemeClr val="accent6">
                <a:alpha val="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8086" tIns="428230" rIns="119494" bIns="90273" rtlCol="0" anchor="ctr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1800" b="1">
                <a:solidFill>
                  <a:srgbClr val="02716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触发协议约定的</a:t>
            </a:r>
            <a:endParaRPr lang="zh-CN" altLang="en-US" sz="1800" b="1">
              <a:solidFill>
                <a:srgbClr val="02716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800" b="1">
                <a:solidFill>
                  <a:srgbClr val="02716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其他下架条款</a:t>
            </a:r>
            <a:endParaRPr lang="zh-CN" altLang="en-US" sz="1800" b="1" dirty="0">
              <a:solidFill>
                <a:srgbClr val="02716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9" name="任意多边形: 形状 58"/>
          <p:cNvSpPr/>
          <p:nvPr>
            <p:custDataLst>
              <p:tags r:id="rId15"/>
            </p:custDataLst>
          </p:nvPr>
        </p:nvSpPr>
        <p:spPr>
          <a:xfrm>
            <a:off x="5149339" y="4178560"/>
            <a:ext cx="2184581" cy="424133"/>
          </a:xfrm>
          <a:custGeom>
            <a:avLst/>
            <a:gdLst>
              <a:gd name="connsiteX0" fmla="*/ 1 w 2523509"/>
              <a:gd name="connsiteY0" fmla="*/ 0 h 489935"/>
              <a:gd name="connsiteX1" fmla="*/ 2523508 w 2523509"/>
              <a:gd name="connsiteY1" fmla="*/ 0 h 489935"/>
              <a:gd name="connsiteX2" fmla="*/ 2523508 w 2523509"/>
              <a:gd name="connsiteY2" fmla="*/ 193313 h 489935"/>
              <a:gd name="connsiteX3" fmla="*/ 2523508 w 2523509"/>
              <a:gd name="connsiteY3" fmla="*/ 240238 h 489935"/>
              <a:gd name="connsiteX4" fmla="*/ 2523509 w 2523509"/>
              <a:gd name="connsiteY4" fmla="*/ 240238 h 489935"/>
              <a:gd name="connsiteX5" fmla="*/ 2523508 w 2523509"/>
              <a:gd name="connsiteY5" fmla="*/ 240243 h 489935"/>
              <a:gd name="connsiteX6" fmla="*/ 2523508 w 2523509"/>
              <a:gd name="connsiteY6" fmla="*/ 249696 h 489935"/>
              <a:gd name="connsiteX7" fmla="*/ 2523508 w 2523509"/>
              <a:gd name="connsiteY7" fmla="*/ 324846 h 489935"/>
              <a:gd name="connsiteX8" fmla="*/ 2358419 w 2523509"/>
              <a:gd name="connsiteY8" fmla="*/ 489935 h 489935"/>
              <a:gd name="connsiteX9" fmla="*/ 2273812 w 2523509"/>
              <a:gd name="connsiteY9" fmla="*/ 489935 h 489935"/>
              <a:gd name="connsiteX10" fmla="*/ 249699 w 2523509"/>
              <a:gd name="connsiteY10" fmla="*/ 489935 h 489935"/>
              <a:gd name="connsiteX11" fmla="*/ 165089 w 2523509"/>
              <a:gd name="connsiteY11" fmla="*/ 489935 h 489935"/>
              <a:gd name="connsiteX12" fmla="*/ 0 w 2523509"/>
              <a:gd name="connsiteY12" fmla="*/ 324846 h 489935"/>
              <a:gd name="connsiteX13" fmla="*/ 0 w 2523509"/>
              <a:gd name="connsiteY13" fmla="*/ 193313 h 489935"/>
              <a:gd name="connsiteX14" fmla="*/ 1 w 2523509"/>
              <a:gd name="connsiteY14" fmla="*/ 193308 h 48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3509" h="489935">
                <a:moveTo>
                  <a:pt x="1" y="0"/>
                </a:moveTo>
                <a:lnTo>
                  <a:pt x="2523508" y="0"/>
                </a:lnTo>
                <a:lnTo>
                  <a:pt x="2523508" y="193313"/>
                </a:lnTo>
                <a:lnTo>
                  <a:pt x="2523508" y="240238"/>
                </a:lnTo>
                <a:lnTo>
                  <a:pt x="2523509" y="240238"/>
                </a:lnTo>
                <a:lnTo>
                  <a:pt x="2523508" y="240243"/>
                </a:lnTo>
                <a:lnTo>
                  <a:pt x="2523508" y="249696"/>
                </a:lnTo>
                <a:lnTo>
                  <a:pt x="2523508" y="324846"/>
                </a:lnTo>
                <a:cubicBezTo>
                  <a:pt x="2523508" y="416022"/>
                  <a:pt x="2449595" y="489935"/>
                  <a:pt x="2358419" y="489935"/>
                </a:cubicBezTo>
                <a:lnTo>
                  <a:pt x="2273812" y="489935"/>
                </a:lnTo>
                <a:lnTo>
                  <a:pt x="249699" y="489935"/>
                </a:lnTo>
                <a:lnTo>
                  <a:pt x="165089" y="489935"/>
                </a:lnTo>
                <a:cubicBezTo>
                  <a:pt x="73913" y="489935"/>
                  <a:pt x="0" y="416022"/>
                  <a:pt x="0" y="324846"/>
                </a:cubicBezTo>
                <a:lnTo>
                  <a:pt x="0" y="193313"/>
                </a:lnTo>
                <a:lnTo>
                  <a:pt x="1" y="193308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alpha val="100000"/>
                </a:schemeClr>
              </a:gs>
              <a:gs pos="69000">
                <a:schemeClr val="accent6">
                  <a:alpha val="100000"/>
                </a:schemeClr>
              </a:gs>
              <a:gs pos="100000">
                <a:schemeClr val="accent6">
                  <a:alpha val="10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76200" dir="2700000" algn="tl" rotWithShape="0">
              <a:schemeClr val="accent6">
                <a:alpha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05</a:t>
            </a:r>
            <a:endParaRPr lang="en-US" altLang="zh-CN" b="1" dirty="0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0" name="等腰三角形 59"/>
          <p:cNvSpPr/>
          <p:nvPr>
            <p:custDataLst>
              <p:tags r:id="rId16"/>
            </p:custDataLst>
          </p:nvPr>
        </p:nvSpPr>
        <p:spPr>
          <a:xfrm>
            <a:off x="5053690" y="4178560"/>
            <a:ext cx="95537" cy="103986"/>
          </a:xfrm>
          <a:prstGeom prst="triangle">
            <a:avLst>
              <a:gd name="adj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1" name="等腰三角形 60"/>
          <p:cNvSpPr/>
          <p:nvPr>
            <p:custDataLst>
              <p:tags r:id="rId17"/>
            </p:custDataLst>
          </p:nvPr>
        </p:nvSpPr>
        <p:spPr>
          <a:xfrm flipH="1">
            <a:off x="7333904" y="4178560"/>
            <a:ext cx="95537" cy="103986"/>
          </a:xfrm>
          <a:prstGeom prst="triangle">
            <a:avLst>
              <a:gd name="adj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1" name="矩形: 圆角 50"/>
          <p:cNvSpPr/>
          <p:nvPr>
            <p:custDataLst>
              <p:tags r:id="rId18"/>
            </p:custDataLst>
          </p:nvPr>
        </p:nvSpPr>
        <p:spPr>
          <a:xfrm>
            <a:off x="1564103" y="4280257"/>
            <a:ext cx="2877144" cy="1573828"/>
          </a:xfrm>
          <a:prstGeom prst="roundRect">
            <a:avLst>
              <a:gd name="adj" fmla="val 6347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5875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279400" dist="228600" dir="2700000" algn="tl" rotWithShape="0">
              <a:schemeClr val="accent6">
                <a:alpha val="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6816" tIns="428230" rIns="120764" bIns="90273" rtlCol="0" anchor="ctr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1800" b="1">
                <a:solidFill>
                  <a:srgbClr val="02716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投诉举报涉及违规</a:t>
            </a:r>
            <a:r>
              <a:rPr lang="zh-CN" altLang="en-US" sz="1800" b="1">
                <a:solidFill>
                  <a:srgbClr val="02716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商品</a:t>
            </a:r>
            <a:endParaRPr lang="zh-CN" altLang="en-US" sz="1800" b="1" dirty="0">
              <a:solidFill>
                <a:srgbClr val="02716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2" name="任意多边形: 形状 51"/>
          <p:cNvSpPr/>
          <p:nvPr>
            <p:custDataLst>
              <p:tags r:id="rId19"/>
            </p:custDataLst>
          </p:nvPr>
        </p:nvSpPr>
        <p:spPr>
          <a:xfrm>
            <a:off x="1910423" y="4178560"/>
            <a:ext cx="2184581" cy="424133"/>
          </a:xfrm>
          <a:custGeom>
            <a:avLst/>
            <a:gdLst>
              <a:gd name="connsiteX0" fmla="*/ 1 w 2523509"/>
              <a:gd name="connsiteY0" fmla="*/ 0 h 489935"/>
              <a:gd name="connsiteX1" fmla="*/ 2523508 w 2523509"/>
              <a:gd name="connsiteY1" fmla="*/ 0 h 489935"/>
              <a:gd name="connsiteX2" fmla="*/ 2523508 w 2523509"/>
              <a:gd name="connsiteY2" fmla="*/ 193313 h 489935"/>
              <a:gd name="connsiteX3" fmla="*/ 2523508 w 2523509"/>
              <a:gd name="connsiteY3" fmla="*/ 240238 h 489935"/>
              <a:gd name="connsiteX4" fmla="*/ 2523509 w 2523509"/>
              <a:gd name="connsiteY4" fmla="*/ 240238 h 489935"/>
              <a:gd name="connsiteX5" fmla="*/ 2523508 w 2523509"/>
              <a:gd name="connsiteY5" fmla="*/ 240243 h 489935"/>
              <a:gd name="connsiteX6" fmla="*/ 2523508 w 2523509"/>
              <a:gd name="connsiteY6" fmla="*/ 249696 h 489935"/>
              <a:gd name="connsiteX7" fmla="*/ 2523508 w 2523509"/>
              <a:gd name="connsiteY7" fmla="*/ 324846 h 489935"/>
              <a:gd name="connsiteX8" fmla="*/ 2358419 w 2523509"/>
              <a:gd name="connsiteY8" fmla="*/ 489935 h 489935"/>
              <a:gd name="connsiteX9" fmla="*/ 2273812 w 2523509"/>
              <a:gd name="connsiteY9" fmla="*/ 489935 h 489935"/>
              <a:gd name="connsiteX10" fmla="*/ 249699 w 2523509"/>
              <a:gd name="connsiteY10" fmla="*/ 489935 h 489935"/>
              <a:gd name="connsiteX11" fmla="*/ 165089 w 2523509"/>
              <a:gd name="connsiteY11" fmla="*/ 489935 h 489935"/>
              <a:gd name="connsiteX12" fmla="*/ 0 w 2523509"/>
              <a:gd name="connsiteY12" fmla="*/ 324846 h 489935"/>
              <a:gd name="connsiteX13" fmla="*/ 0 w 2523509"/>
              <a:gd name="connsiteY13" fmla="*/ 193313 h 489935"/>
              <a:gd name="connsiteX14" fmla="*/ 1 w 2523509"/>
              <a:gd name="connsiteY14" fmla="*/ 193308 h 48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3509" h="489935">
                <a:moveTo>
                  <a:pt x="1" y="0"/>
                </a:moveTo>
                <a:lnTo>
                  <a:pt x="2523508" y="0"/>
                </a:lnTo>
                <a:lnTo>
                  <a:pt x="2523508" y="193313"/>
                </a:lnTo>
                <a:lnTo>
                  <a:pt x="2523508" y="240238"/>
                </a:lnTo>
                <a:lnTo>
                  <a:pt x="2523509" y="240238"/>
                </a:lnTo>
                <a:lnTo>
                  <a:pt x="2523508" y="240243"/>
                </a:lnTo>
                <a:lnTo>
                  <a:pt x="2523508" y="249696"/>
                </a:lnTo>
                <a:lnTo>
                  <a:pt x="2523508" y="324846"/>
                </a:lnTo>
                <a:cubicBezTo>
                  <a:pt x="2523508" y="416022"/>
                  <a:pt x="2449595" y="489935"/>
                  <a:pt x="2358419" y="489935"/>
                </a:cubicBezTo>
                <a:lnTo>
                  <a:pt x="2273812" y="489935"/>
                </a:lnTo>
                <a:lnTo>
                  <a:pt x="249699" y="489935"/>
                </a:lnTo>
                <a:lnTo>
                  <a:pt x="165089" y="489935"/>
                </a:lnTo>
                <a:cubicBezTo>
                  <a:pt x="73913" y="489935"/>
                  <a:pt x="0" y="416022"/>
                  <a:pt x="0" y="324846"/>
                </a:cubicBezTo>
                <a:lnTo>
                  <a:pt x="0" y="193313"/>
                </a:lnTo>
                <a:lnTo>
                  <a:pt x="1" y="193308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0000"/>
                  <a:lumOff val="40000"/>
                  <a:alpha val="100000"/>
                </a:schemeClr>
              </a:gs>
              <a:gs pos="66450">
                <a:schemeClr val="accent6">
                  <a:alpha val="100000"/>
                </a:schemeClr>
              </a:gs>
              <a:gs pos="100000">
                <a:schemeClr val="accent6">
                  <a:alpha val="10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76200" dir="2700000" algn="tl" rotWithShape="0">
              <a:schemeClr val="accent6">
                <a:alpha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04</a:t>
            </a:r>
            <a:endParaRPr lang="en-US" altLang="zh-CN" b="1" dirty="0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3" name="等腰三角形 52"/>
          <p:cNvSpPr/>
          <p:nvPr>
            <p:custDataLst>
              <p:tags r:id="rId20"/>
            </p:custDataLst>
          </p:nvPr>
        </p:nvSpPr>
        <p:spPr>
          <a:xfrm>
            <a:off x="1814773" y="4178560"/>
            <a:ext cx="95537" cy="103986"/>
          </a:xfrm>
          <a:prstGeom prst="triangle">
            <a:avLst>
              <a:gd name="adj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4" name="等腰三角形 53"/>
          <p:cNvSpPr/>
          <p:nvPr>
            <p:custDataLst>
              <p:tags r:id="rId21"/>
            </p:custDataLst>
          </p:nvPr>
        </p:nvSpPr>
        <p:spPr>
          <a:xfrm flipH="1">
            <a:off x="4094988" y="4178560"/>
            <a:ext cx="95537" cy="103986"/>
          </a:xfrm>
          <a:prstGeom prst="triangle">
            <a:avLst>
              <a:gd name="adj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122920" y="4215130"/>
            <a:ext cx="3071495" cy="1638935"/>
            <a:chOff x="13263" y="2583"/>
            <a:chExt cx="4854" cy="2825"/>
          </a:xfrm>
        </p:grpSpPr>
        <p:sp>
          <p:nvSpPr>
            <p:cNvPr id="11" name="矩形: 圆角 42"/>
            <p:cNvSpPr/>
            <p:nvPr>
              <p:custDataLst>
                <p:tags r:id="rId22"/>
              </p:custDataLst>
            </p:nvPr>
          </p:nvSpPr>
          <p:spPr>
            <a:xfrm>
              <a:off x="13263" y="2754"/>
              <a:ext cx="4854" cy="2655"/>
            </a:xfrm>
            <a:prstGeom prst="roundRect">
              <a:avLst>
                <a:gd name="adj" fmla="val 6347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outerShdw blurRad="279400" dist="228600" dir="2700000" algn="tl" rotWithShape="0">
                <a:schemeClr val="accent6">
                  <a:alpha val="8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8086" tIns="430770" rIns="119494" bIns="87733" rtlCol="0" anchor="ctr">
              <a:no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1800" b="1">
                  <a:solidFill>
                    <a:srgbClr val="02716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标准库出库或冻结，</a:t>
              </a:r>
              <a:endParaRPr lang="zh-CN" altLang="en-US" sz="1800" b="1">
                <a:solidFill>
                  <a:srgbClr val="02716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800" b="1">
                  <a:solidFill>
                    <a:srgbClr val="02716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关联商品下架</a:t>
              </a:r>
              <a:endParaRPr lang="zh-CN" altLang="en-US" sz="1800" b="1" dirty="0">
                <a:solidFill>
                  <a:srgbClr val="02716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任意多边形: 形状 43"/>
            <p:cNvSpPr/>
            <p:nvPr>
              <p:custDataLst>
                <p:tags r:id="rId23"/>
              </p:custDataLst>
            </p:nvPr>
          </p:nvSpPr>
          <p:spPr>
            <a:xfrm>
              <a:off x="13848" y="2583"/>
              <a:ext cx="3685" cy="715"/>
            </a:xfrm>
            <a:custGeom>
              <a:avLst/>
              <a:gdLst>
                <a:gd name="connsiteX0" fmla="*/ 1 w 2523509"/>
                <a:gd name="connsiteY0" fmla="*/ 0 h 489935"/>
                <a:gd name="connsiteX1" fmla="*/ 2523508 w 2523509"/>
                <a:gd name="connsiteY1" fmla="*/ 0 h 489935"/>
                <a:gd name="connsiteX2" fmla="*/ 2523508 w 2523509"/>
                <a:gd name="connsiteY2" fmla="*/ 193313 h 489935"/>
                <a:gd name="connsiteX3" fmla="*/ 2523508 w 2523509"/>
                <a:gd name="connsiteY3" fmla="*/ 240238 h 489935"/>
                <a:gd name="connsiteX4" fmla="*/ 2523509 w 2523509"/>
                <a:gd name="connsiteY4" fmla="*/ 240238 h 489935"/>
                <a:gd name="connsiteX5" fmla="*/ 2523508 w 2523509"/>
                <a:gd name="connsiteY5" fmla="*/ 240243 h 489935"/>
                <a:gd name="connsiteX6" fmla="*/ 2523508 w 2523509"/>
                <a:gd name="connsiteY6" fmla="*/ 249696 h 489935"/>
                <a:gd name="connsiteX7" fmla="*/ 2523508 w 2523509"/>
                <a:gd name="connsiteY7" fmla="*/ 324846 h 489935"/>
                <a:gd name="connsiteX8" fmla="*/ 2358419 w 2523509"/>
                <a:gd name="connsiteY8" fmla="*/ 489935 h 489935"/>
                <a:gd name="connsiteX9" fmla="*/ 2273812 w 2523509"/>
                <a:gd name="connsiteY9" fmla="*/ 489935 h 489935"/>
                <a:gd name="connsiteX10" fmla="*/ 249699 w 2523509"/>
                <a:gd name="connsiteY10" fmla="*/ 489935 h 489935"/>
                <a:gd name="connsiteX11" fmla="*/ 165089 w 2523509"/>
                <a:gd name="connsiteY11" fmla="*/ 489935 h 489935"/>
                <a:gd name="connsiteX12" fmla="*/ 0 w 2523509"/>
                <a:gd name="connsiteY12" fmla="*/ 324846 h 489935"/>
                <a:gd name="connsiteX13" fmla="*/ 0 w 2523509"/>
                <a:gd name="connsiteY13" fmla="*/ 193313 h 489935"/>
                <a:gd name="connsiteX14" fmla="*/ 1 w 2523509"/>
                <a:gd name="connsiteY14" fmla="*/ 193308 h 48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23509" h="489935">
                  <a:moveTo>
                    <a:pt x="1" y="0"/>
                  </a:moveTo>
                  <a:lnTo>
                    <a:pt x="2523508" y="0"/>
                  </a:lnTo>
                  <a:lnTo>
                    <a:pt x="2523508" y="193313"/>
                  </a:lnTo>
                  <a:lnTo>
                    <a:pt x="2523508" y="240238"/>
                  </a:lnTo>
                  <a:lnTo>
                    <a:pt x="2523509" y="240238"/>
                  </a:lnTo>
                  <a:lnTo>
                    <a:pt x="2523508" y="240243"/>
                  </a:lnTo>
                  <a:lnTo>
                    <a:pt x="2523508" y="249696"/>
                  </a:lnTo>
                  <a:lnTo>
                    <a:pt x="2523508" y="324846"/>
                  </a:lnTo>
                  <a:cubicBezTo>
                    <a:pt x="2523508" y="416022"/>
                    <a:pt x="2449595" y="489935"/>
                    <a:pt x="2358419" y="489935"/>
                  </a:cubicBezTo>
                  <a:lnTo>
                    <a:pt x="2273812" y="489935"/>
                  </a:lnTo>
                  <a:lnTo>
                    <a:pt x="249699" y="489935"/>
                  </a:lnTo>
                  <a:lnTo>
                    <a:pt x="165089" y="489935"/>
                  </a:lnTo>
                  <a:cubicBezTo>
                    <a:pt x="73913" y="489935"/>
                    <a:pt x="0" y="416022"/>
                    <a:pt x="0" y="324846"/>
                  </a:cubicBezTo>
                  <a:lnTo>
                    <a:pt x="0" y="193313"/>
                  </a:lnTo>
                  <a:lnTo>
                    <a:pt x="1" y="19330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40000"/>
                    <a:lumOff val="60000"/>
                    <a:alpha val="100000"/>
                  </a:schemeClr>
                </a:gs>
                <a:gs pos="69000">
                  <a:schemeClr val="accent6">
                    <a:alpha val="100000"/>
                  </a:schemeClr>
                </a:gs>
                <a:gs pos="100000">
                  <a:schemeClr val="accent6">
                    <a:alpha val="10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01600" dist="76200" dir="2700000" algn="tl" rotWithShape="0">
                <a:schemeClr val="accent6">
                  <a:alpha val="25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chemeClr val="lt1">
                      <a:lumMod val="100000"/>
                    </a:schemeClr>
                  </a:solidFill>
                  <a:latin typeface="+mn-ea"/>
                  <a:cs typeface="+mn-ea"/>
                  <a:sym typeface="+mn-ea"/>
                </a:rPr>
                <a:t>06</a:t>
              </a:r>
              <a:endParaRPr lang="en-US" altLang="zh-CN" b="1" dirty="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13" name="等腰三角形 12"/>
            <p:cNvSpPr/>
            <p:nvPr>
              <p:custDataLst>
                <p:tags r:id="rId24"/>
              </p:custDataLst>
            </p:nvPr>
          </p:nvSpPr>
          <p:spPr>
            <a:xfrm>
              <a:off x="13686" y="2583"/>
              <a:ext cx="161" cy="175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25"/>
              </p:custDataLst>
            </p:nvPr>
          </p:nvSpPr>
          <p:spPr>
            <a:xfrm flipH="1">
              <a:off x="17533" y="2583"/>
              <a:ext cx="161" cy="175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28600" y="1069975"/>
            <a:ext cx="11750675" cy="10039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40000"/>
              </a:lnSpc>
            </a:pPr>
            <a:r>
              <a:rPr lang="en-US" altLang="zh-CN">
                <a:sym typeface="+mn-ea"/>
              </a:rPr>
              <a:t>    </a:t>
            </a:r>
            <a:r>
              <a:rPr lang="zh-CN" altLang="en-US">
                <a:sym typeface="+mn-ea"/>
              </a:rPr>
              <a:t>商品下架管理是指在办公类物资项目履约期间，依据供应商申请、每日价格稽查、日常运营管理、供应商违约处罚等原因执行商品下架的过程。协议期满的，供应商商品自动下架，无需审核。</a:t>
            </a:r>
            <a:endParaRPr lang="zh-CN" altLang="en-US" sz="1800" b="1">
              <a:solidFill>
                <a:srgbClr val="58585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8425" y="504825"/>
            <a:ext cx="7924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2.1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94264" y="472770"/>
            <a:ext cx="23164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 defTabSz="914400">
              <a:defRPr/>
            </a:pP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商品下架</a:t>
            </a: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2800" b="1" dirty="0">
              <a:solidFill>
                <a:srgbClr val="0070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701675" y="2346325"/>
            <a:ext cx="10340340" cy="3520440"/>
          </a:xfrm>
          <a:prstGeom prst="rect">
            <a:avLst/>
          </a:prstGeom>
        </p:spPr>
        <p:txBody>
          <a:bodyPr wrap="square" rtlCol="0">
            <a:noAutofit/>
          </a:bodyPr>
          <a:p>
            <a:endParaRPr lang="zh-CN" altLang="en-US" b="1">
              <a:solidFill>
                <a:srgbClr val="02716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b="1">
                <a:solidFill>
                  <a:srgbClr val="02716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审核</a:t>
            </a:r>
            <a:r>
              <a:rPr lang="zh-CN" altLang="en-US" b="1">
                <a:solidFill>
                  <a:srgbClr val="02716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要点</a:t>
            </a:r>
            <a:endParaRPr lang="zh-CN" altLang="en-US" b="1">
              <a:solidFill>
                <a:srgbClr val="02716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提交证明的材料准确性、完整性、有效性</a:t>
            </a:r>
            <a:endParaRPr lang="zh-CN" altLang="en-US" b="1">
              <a:solidFill>
                <a:srgbClr val="02716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b="1">
                <a:solidFill>
                  <a:srgbClr val="0074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审核时效：</a:t>
            </a:r>
            <a:endParaRPr lang="zh-CN" altLang="en-US" b="1">
              <a:solidFill>
                <a:srgbClr val="0074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供应商提交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下架申请后，于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个工作日完成审核。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b="1">
                <a:solidFill>
                  <a:srgbClr val="0074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审核结果执行：</a:t>
            </a:r>
            <a:endParaRPr lang="zh-CN" altLang="en-US" b="1">
              <a:solidFill>
                <a:srgbClr val="0074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专区审核通过后，商品状态由”已上架”变为“待上架”，专区审核不通过的予以驳回下架申请，商品状态仍为”已上架”，其中包6未满足应答商品覆盖率的，不予下架。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br>
              <a:rPr lang="zh-CN" altLang="en-US"/>
            </a:br>
            <a:br>
              <a:rPr lang="zh-CN" altLang="en-US"/>
            </a:b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79145" y="1264920"/>
            <a:ext cx="10462895" cy="11245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l" fontAlgn="auto">
              <a:lnSpc>
                <a:spcPct val="150000"/>
              </a:lnSpc>
            </a:pPr>
            <a:r>
              <a:rPr lang="en-US" altLang="zh-CN" b="1">
                <a:solidFill>
                  <a:schemeClr val="tx1"/>
                </a:solidFill>
                <a:sym typeface="+mn-ea"/>
              </a:rPr>
              <a:t>      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供应商主动申请：</a:t>
            </a:r>
            <a:r>
              <a:rPr lang="zh-CN" altLang="en-US">
                <a:sym typeface="+mn-ea"/>
              </a:rPr>
              <a:t>供应商因产品停产、无库存等原因申请下架并提交相应依据文件。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集货商通过直接下架接口申请；原厂商通过商户中心“商品维护”或“商品违规情况查询”功能申请。</a:t>
            </a:r>
            <a:endParaRPr lang="zh-CN" altLang="en-US">
              <a:solidFill>
                <a:srgbClr val="C00000"/>
              </a:solidFill>
              <a:sym typeface="+mn-ea"/>
            </a:endParaRPr>
          </a:p>
          <a:p>
            <a:pPr algn="l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汉仪正圆-55W" panose="00020600040101010101" charset="-122"/>
              <a:ea typeface="汉仪正圆-55W" panose="00020600040101010101" charset="-122"/>
              <a:sym typeface="+mn-ea"/>
            </a:endParaRPr>
          </a:p>
          <a:p>
            <a:pPr algn="l"/>
            <a:endParaRPr lang="zh-CN" altLang="en-US" b="1">
              <a:solidFill>
                <a:schemeClr val="tx1"/>
              </a:solidFill>
              <a:latin typeface="汉仪正圆-55W" panose="00020600040101010101" charset="-122"/>
              <a:ea typeface="汉仪正圆-55W" panose="00020600040101010101" charset="-122"/>
              <a:sym typeface="+mn-ea"/>
            </a:endParaRPr>
          </a:p>
        </p:txBody>
      </p:sp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870190" y="2565400"/>
          <a:ext cx="1880235" cy="1377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showAsIcon="1" r:id="rId1" imgW="971550" imgH="952500" progId="Word.Document.8">
                  <p:embed/>
                </p:oleObj>
              </mc:Choice>
              <mc:Fallback>
                <p:oleObj name="" showAsIcon="1" r:id="rId1" imgW="971550" imgH="952500" progId="Word.Document.8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870190" y="2565400"/>
                        <a:ext cx="1880235" cy="1377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094264" y="472770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defRPr/>
            </a:pP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证明</a:t>
            </a: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材料</a:t>
            </a: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</a:t>
            </a:r>
            <a:endParaRPr lang="zh-CN" altLang="en-US" sz="2800" b="1" dirty="0">
              <a:solidFill>
                <a:srgbClr val="0070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4300" y="504825"/>
            <a:ext cx="77660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.1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36640" y="5445355"/>
            <a:ext cx="852170" cy="7785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3525" y="1249680"/>
            <a:ext cx="11753215" cy="11518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 b="1">
                <a:solidFill>
                  <a:srgbClr val="02716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lang="zh-CN" altLang="en-US" b="1">
                <a:solidFill>
                  <a:srgbClr val="02716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完整性：</a:t>
            </a:r>
            <a:r>
              <a:rPr lang="zh-CN" altLang="en-US">
                <a:sym typeface="+mn-ea"/>
              </a:rPr>
              <a:t>上传《非电网零星物资选购专区办公类物资商品下架申请表》及《附件 申请下架商品清单》需进行逐页盖章或者骑缝章（公章或者备案过具有同等法律效力的专用章），下架申请表中字段均为必填项。</a:t>
            </a:r>
            <a:endParaRPr lang="zh-CN" altLang="en-US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88480" y="2421255"/>
            <a:ext cx="4674870" cy="5562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l" defTabSz="914400">
              <a:buFont typeface="Wingdings" panose="05000000000000000000" charset="0"/>
              <a:buNone/>
              <a:defRPr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错误案例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证明材料不完整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 descr="post_object_image_28189066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945" y="3188335"/>
            <a:ext cx="3736340" cy="34226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39470" y="2421255"/>
            <a:ext cx="4674870" cy="5562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l" defTabSz="914400">
              <a:buFont typeface="Wingdings" panose="05000000000000000000" charset="0"/>
              <a:buNone/>
              <a:defRPr/>
            </a:pP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正确案例</a:t>
            </a:r>
            <a:r>
              <a:rPr lang="en-US" altLang="zh-CN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提供申请表及附件表</a:t>
            </a:r>
            <a:endParaRPr lang="zh-CN" altLang="en-US" sz="2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475" y="5488305"/>
            <a:ext cx="796925" cy="7321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515" y="2838450"/>
            <a:ext cx="3105150" cy="4019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094264" y="472770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defRPr/>
            </a:pP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证明</a:t>
            </a: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材料</a:t>
            </a: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</a:t>
            </a:r>
            <a:endParaRPr lang="zh-CN" altLang="en-US" sz="2800" b="1" dirty="0">
              <a:solidFill>
                <a:srgbClr val="0070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4300" y="504825"/>
            <a:ext cx="77660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.1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线形标注 1 7"/>
          <p:cNvSpPr/>
          <p:nvPr/>
        </p:nvSpPr>
        <p:spPr>
          <a:xfrm>
            <a:off x="2711450" y="4004945"/>
            <a:ext cx="914400" cy="611505"/>
          </a:xfrm>
          <a:prstGeom prst="borderCallout1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algn="r">
              <a:lnSpc>
                <a:spcPct val="150000"/>
              </a:lnSpc>
            </a:pPr>
            <a:endParaRPr lang="zh-CN" altLang="en-US" sz="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左箭头 14"/>
          <p:cNvSpPr/>
          <p:nvPr/>
        </p:nvSpPr>
        <p:spPr>
          <a:xfrm>
            <a:off x="4367530" y="3284855"/>
            <a:ext cx="979170" cy="485775"/>
          </a:xfrm>
          <a:prstGeom prst="leftArrow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algn="r">
              <a:lnSpc>
                <a:spcPct val="150000"/>
              </a:lnSpc>
            </a:pPr>
            <a:endParaRPr lang="zh-CN" altLang="en-US" sz="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5615" y="1305560"/>
            <a:ext cx="11468735" cy="8699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l">
              <a:lnSpc>
                <a:spcPts val="25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b="1" kern="100" dirty="0">
                <a:solidFill>
                  <a:srgbClr val="005C5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lang="zh-CN" altLang="en-US" b="1" kern="100" dirty="0">
                <a:solidFill>
                  <a:srgbClr val="005C5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有效性：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申请表中日期须与系统中申请下架日期保持一致，如与系统申请日期不一致，原则上不得差异一个月，如超出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个月的将会驳回下架申请。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88480" y="2183130"/>
            <a:ext cx="4674870" cy="9385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l" defTabSz="914400">
              <a:buFont typeface="Wingdings" panose="05000000000000000000" charset="0"/>
              <a:buNone/>
              <a:defRPr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错误案例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申请日期早于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晚于系统申请下架日期超过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一个月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1993" y="5373600"/>
            <a:ext cx="844550" cy="77533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551815" y="2181225"/>
            <a:ext cx="4674870" cy="9404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l" defTabSz="914400">
              <a:buFont typeface="Wingdings" panose="05000000000000000000" charset="0"/>
              <a:buNone/>
              <a:defRPr/>
            </a:pP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正确案例</a:t>
            </a:r>
            <a:r>
              <a:rPr lang="en-US" altLang="zh-CN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申请单位盖章日志与系统申请日期一致</a:t>
            </a:r>
            <a:endParaRPr lang="zh-CN" altLang="en-US" sz="2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" y="2925445"/>
            <a:ext cx="3011170" cy="3897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6640" y="5445355"/>
            <a:ext cx="852170" cy="7785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425" y="2852420"/>
            <a:ext cx="3432175" cy="3331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094264" y="472770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defRPr/>
            </a:pP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证明</a:t>
            </a: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材料</a:t>
            </a: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</a:t>
            </a:r>
            <a:endParaRPr lang="zh-CN" altLang="en-US" sz="2800" b="1" dirty="0">
              <a:solidFill>
                <a:srgbClr val="0070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4300" y="504825"/>
            <a:ext cx="77660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.1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5585" y="1327150"/>
            <a:ext cx="11753215" cy="956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l">
              <a:lnSpc>
                <a:spcPts val="25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b="1" kern="100" dirty="0">
                <a:solidFill>
                  <a:srgbClr val="005C5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lang="zh-CN" altLang="en-US" b="1" kern="100" dirty="0">
                <a:solidFill>
                  <a:srgbClr val="005C5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准确性：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下架商品清单中商品编号、产品编码需与专区申请下架商品明细保持一致。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0010" y="2205355"/>
            <a:ext cx="5946140" cy="4210685"/>
          </a:xfrm>
          <a:prstGeom prst="rect">
            <a:avLst/>
          </a:prstGeom>
        </p:spPr>
      </p:pic>
      <p:sp>
        <p:nvSpPr>
          <p:cNvPr id="5" name="线形标注 1 4"/>
          <p:cNvSpPr/>
          <p:nvPr/>
        </p:nvSpPr>
        <p:spPr>
          <a:xfrm>
            <a:off x="2855595" y="2924810"/>
            <a:ext cx="3096260" cy="75565"/>
          </a:xfrm>
          <a:prstGeom prst="borderCallout1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algn="r">
              <a:lnSpc>
                <a:spcPct val="150000"/>
              </a:lnSpc>
            </a:pPr>
            <a:endParaRPr lang="zh-CN" altLang="en-US" sz="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线形标注 1 7"/>
          <p:cNvSpPr/>
          <p:nvPr/>
        </p:nvSpPr>
        <p:spPr>
          <a:xfrm>
            <a:off x="2711450" y="4004945"/>
            <a:ext cx="914400" cy="611505"/>
          </a:xfrm>
          <a:prstGeom prst="borderCallout1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algn="r">
              <a:lnSpc>
                <a:spcPct val="150000"/>
              </a:lnSpc>
            </a:pPr>
            <a:endParaRPr lang="zh-CN" altLang="en-US" sz="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5650" y="2831465"/>
            <a:ext cx="3731260" cy="13677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l" defTabSz="914400">
              <a:buFont typeface="Wingdings" panose="05000000000000000000" charset="0"/>
              <a:buNone/>
              <a:defRPr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错误案例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algn="l" defTabSz="914400">
              <a:buFont typeface="Wingdings" panose="05000000000000000000" charset="0"/>
              <a:buNone/>
              <a:defRPr/>
            </a:pP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提供商品编码、产品编码与系统提报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的商品编码、产品编码不一致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左箭头 14"/>
          <p:cNvSpPr/>
          <p:nvPr/>
        </p:nvSpPr>
        <p:spPr>
          <a:xfrm>
            <a:off x="4367530" y="3284855"/>
            <a:ext cx="979170" cy="485775"/>
          </a:xfrm>
          <a:prstGeom prst="leftArrow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algn="r">
              <a:lnSpc>
                <a:spcPct val="150000"/>
              </a:lnSpc>
            </a:pPr>
            <a:endParaRPr lang="zh-CN" altLang="en-US" sz="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左箭头 15"/>
          <p:cNvSpPr/>
          <p:nvPr/>
        </p:nvSpPr>
        <p:spPr>
          <a:xfrm>
            <a:off x="4584065" y="2997200"/>
            <a:ext cx="1296035" cy="720090"/>
          </a:xfrm>
          <a:prstGeom prst="leftArrow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algn="r">
              <a:lnSpc>
                <a:spcPct val="150000"/>
              </a:lnSpc>
            </a:pPr>
            <a:endParaRPr lang="zh-CN" altLang="en-US" sz="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640" y="5445355"/>
            <a:ext cx="852170" cy="778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094264" y="472770"/>
            <a:ext cx="2672080" cy="953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defRPr/>
            </a:pPr>
            <a:r>
              <a:rPr lang="zh-CN" altLang="en-US" sz="2800" b="1">
                <a:solidFill>
                  <a:srgbClr val="02716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商品稽查</a:t>
            </a: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及示例</a:t>
            </a:r>
            <a:endParaRPr lang="zh-CN" altLang="en-US" sz="2800" b="1" dirty="0">
              <a:solidFill>
                <a:srgbClr val="0070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>
              <a:defRPr/>
            </a:pPr>
            <a:endParaRPr lang="zh-CN" altLang="en-US" sz="2800" b="1" dirty="0">
              <a:solidFill>
                <a:srgbClr val="0070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425" y="504825"/>
            <a:ext cx="7924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2.2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89737" y="2695038"/>
            <a:ext cx="852170" cy="77851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683125" y="1971675"/>
            <a:ext cx="6377305" cy="5975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 algn="l">
              <a:buClrTx/>
              <a:buSzTx/>
              <a:buFont typeface="Wingdings" panose="05000000000000000000" charset="0"/>
              <a:defRPr/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错误案例-立柜式空调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726295" y="4417060"/>
            <a:ext cx="2215515" cy="188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分体式空调、立柜式空调小类的负面清单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不包含机房精密空调、中央空调、吸顶式空调。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 descr="post_object_image_38722350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615" y="2873375"/>
            <a:ext cx="3390900" cy="3984625"/>
          </a:xfrm>
          <a:prstGeom prst="rect">
            <a:avLst/>
          </a:prstGeom>
        </p:spPr>
      </p:pic>
      <p:sp>
        <p:nvSpPr>
          <p:cNvPr id="3" name="同侧圆角矩形 42"/>
          <p:cNvSpPr/>
          <p:nvPr/>
        </p:nvSpPr>
        <p:spPr>
          <a:xfrm rot="10800000" flipH="1" flipV="1">
            <a:off x="839470" y="1915160"/>
            <a:ext cx="3766820" cy="1322705"/>
          </a:xfrm>
          <a:prstGeom prst="round2SameRect">
            <a:avLst>
              <a:gd name="adj1" fmla="val 8019"/>
              <a:gd name="adj2" fmla="val 0"/>
            </a:avLst>
          </a:prstGeom>
          <a:gradFill>
            <a:gsLst>
              <a:gs pos="0">
                <a:srgbClr val="48C0DE">
                  <a:alpha val="10000"/>
                  <a:lumMod val="97000"/>
                </a:srgbClr>
              </a:gs>
              <a:gs pos="100000">
                <a:srgbClr val="009488">
                  <a:alpha val="0"/>
                </a:srgbClr>
              </a:gs>
            </a:gsLst>
            <a:lin ang="5400000" scaled="0"/>
          </a:gradFill>
          <a:ln w="12700">
            <a:solidFill>
              <a:schemeClr val="accent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p>
            <a:pPr algn="l"/>
            <a:r>
              <a:rPr lang="zh-CN" altLang="en-US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范围合规性提报要求：</a:t>
            </a:r>
            <a:endParaRPr lang="zh-CN" altLang="en-US" b="1" dirty="0">
              <a:solidFill>
                <a:srgbClr val="00706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algn="just">
              <a:lnSpc>
                <a:spcPts val="25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《办公类物资商品上下架工作指南》规定的</a:t>
            </a:r>
            <a:r>
              <a:rPr lang="en-US" altLang="zh-CN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办公类物资负面清单</a:t>
            </a:r>
            <a:r>
              <a:rPr lang="en-US" altLang="zh-CN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63795" y="2613025"/>
            <a:ext cx="4822190" cy="40608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99965" y="3644900"/>
            <a:ext cx="1118235" cy="655955"/>
          </a:xfrm>
          <a:prstGeom prst="rect">
            <a:avLst/>
          </a:prstGeom>
          <a:noFill/>
          <a:ln w="104775" cmpd="sng">
            <a:solidFill>
              <a:srgbClr val="FFFF00"/>
            </a:solidFill>
            <a:prstDash val="solid"/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702175" y="3798570"/>
            <a:ext cx="459740" cy="2286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endParaRPr lang="zh-CN" altLang="en-US">
              <a:latin typeface="汉仪傲娇体简" panose="02010509060101010101" charset="-122"/>
              <a:ea typeface="汉仪傲娇体简" panose="02010509060101010101" charset="-122"/>
              <a:sym typeface="汉仪傲娇体简" panose="020105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0270" y="1224915"/>
            <a:ext cx="10614025" cy="5581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依据《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办公类物资商品上下架工作指南</a:t>
            </a:r>
            <a:r>
              <a:rPr lang="zh-CN" altLang="en-US">
                <a:sym typeface="+mn-ea"/>
              </a:rPr>
              <a:t>》等相关要求以及商品合规性检查需求，组织开展商品巡检。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3119755" y="2190750"/>
            <a:ext cx="9072245" cy="14719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2190750"/>
            <a:ext cx="3119755" cy="14719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473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7513" y="2485013"/>
            <a:ext cx="944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三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95675" y="2204085"/>
            <a:ext cx="7753350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商品变价管理</a:t>
            </a:r>
            <a:r>
              <a:rPr lang="en-US" altLang="zh-CN" sz="3200" dirty="0">
                <a:solidFill>
                  <a:schemeClr val="bg1"/>
                </a:solidFill>
              </a:rPr>
              <a:t>                     </a:t>
            </a:r>
            <a:endParaRPr lang="zh-CN" altLang="en-US" sz="3200" dirty="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8425" y="504825"/>
            <a:ext cx="7924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3.1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94264" y="472770"/>
            <a:ext cx="37388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 defTabSz="914400">
              <a:defRPr/>
            </a:pP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商品变价管理-</a:t>
            </a:r>
            <a:r>
              <a:rPr lang="zh-CN" altLang="en-US" sz="24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价格稽查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4175" y="1480820"/>
            <a:ext cx="11304905" cy="40354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系统每日对供应商在架商品进行价格稽查，针对不满足办公类物资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价格指数规则、价格折扣、品类最高限价、商品最高限价、同参比价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管控要求的商品系统自动冻结。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①供应商</a:t>
            </a:r>
            <a:r>
              <a:rPr lang="zh-CN" altLang="en-US" b="1">
                <a:solidFill>
                  <a:srgbClr val="0074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在整改期限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（冻结时点起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个小时）内作出处置的，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供应商下调商品价格时，由系统自动审核，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满足办公类物资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价格指数规则、价格折扣、品类最高限价、商品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最高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限价、同参比价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管控要求予以恢复上架；供应商申请下架时，由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专区审核下架。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en-US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供应商</a:t>
            </a:r>
            <a:r>
              <a:rPr lang="zh-CN" altLang="en-US" b="1">
                <a:solidFill>
                  <a:srgbClr val="0074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未在整改期限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（冻结时点起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个小时）内作出处置的，由专区于整改到期后的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个工作日内执行人工复核并确认结果。复核通过的，系统自动恢复商品上架，且执行办公类物资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价格指数规则、价格折扣、品类最高限价、商品最高限价、同参比价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；复核不通过的，经由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专区审核下架。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8425" y="504825"/>
            <a:ext cx="7924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3.2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94264" y="472770"/>
            <a:ext cx="23164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 defTabSz="914400">
              <a:defRPr/>
            </a:pP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商品变价管理</a:t>
            </a:r>
            <a:endParaRPr lang="zh-CN" altLang="en-US" sz="2400" b="1" dirty="0">
              <a:solidFill>
                <a:srgbClr val="00706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3060" y="1173480"/>
            <a:ext cx="11537315" cy="25209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供应商每天最多可调整一次（价格稽查除外），下调≤10%无需审核；上调时，相应商品暂时冻结，须提交变价证明材料，待专区审核后执行价格调整，同时恢复商品上架状态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集货商通过价格更新接口申请；原厂商通过商户中心“商品维护”或“商品违规情况查询”功能申请</a:t>
            </a:r>
            <a:r>
              <a:rPr lang="en-US" altLang="zh-CN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endPara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endPara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5280" y="2642235"/>
            <a:ext cx="11573510" cy="3446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30000"/>
              </a:lnSpc>
            </a:pPr>
            <a:endParaRPr lang="zh-CN" altLang="en-US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审核要点：</a:t>
            </a:r>
            <a:endParaRPr lang="zh-CN" altLang="en-US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①提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交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的证明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材料准确性、完整性、有效性。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②专区进行商品变价管控，即变价后上调幅度不得大于10%，变价后价格不得高于同款在架商品最高价及同款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在架商品平均价上浮的10%。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>
              <a:lnSpc>
                <a:spcPct val="130000"/>
              </a:lnSpc>
              <a:buNone/>
            </a:pPr>
            <a:r>
              <a:rPr lang="zh-CN" altLang="en-US" b="1">
                <a:solidFill>
                  <a:srgbClr val="0074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审核</a:t>
            </a:r>
            <a:r>
              <a:rPr lang="zh-CN" altLang="en-US" b="1">
                <a:solidFill>
                  <a:srgbClr val="0074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时效</a:t>
            </a:r>
            <a:r>
              <a:rPr lang="zh-CN" altLang="en-US" b="1">
                <a:solidFill>
                  <a:srgbClr val="0074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供应商提交变价申请后，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于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个工作日完成审核。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>
              <a:lnSpc>
                <a:spcPct val="130000"/>
              </a:lnSpc>
              <a:buNone/>
            </a:pPr>
            <a:r>
              <a:rPr lang="zh-CN" altLang="en-US" b="1">
                <a:solidFill>
                  <a:srgbClr val="0074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审核结果执行：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专区审核通过后执行价格调整，同时恢复商品上架状态。恢复上架时，系统执行办公类物资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价格指数规则、价格折扣、品类最高限价、商品最高限价、同参比价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管控，不满足管控要求的商品系统自动冻结。专区审核不通过的予以驳回变价申请。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>
              <a:lnSpc>
                <a:spcPct val="130000"/>
              </a:lnSpc>
              <a:buNone/>
            </a:pPr>
            <a:endParaRPr lang="zh-CN" altLang="en-US" b="1">
              <a:solidFill>
                <a:srgbClr val="0074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192260" y="2277110"/>
          <a:ext cx="1477645" cy="1449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showAsIcon="1" r:id="rId1" imgW="971550" imgH="952500" progId="Word.Document.8">
                  <p:embed/>
                </p:oleObj>
              </mc:Choice>
              <mc:Fallback>
                <p:oleObj name="" showAsIcon="1" r:id="rId1" imgW="971550" imgH="952500" progId="Word.Document.8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192260" y="2277110"/>
                        <a:ext cx="1477645" cy="1449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094264" y="472770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defRPr/>
            </a:pP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证明</a:t>
            </a: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材料</a:t>
            </a: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</a:t>
            </a:r>
            <a:endParaRPr lang="zh-CN" altLang="en-US" sz="2800" b="1" dirty="0">
              <a:solidFill>
                <a:srgbClr val="0070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4300" y="504825"/>
            <a:ext cx="7766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3.3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2485" y="5805170"/>
            <a:ext cx="930910" cy="8509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103745" y="2080895"/>
            <a:ext cx="4536440" cy="5562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l" defTabSz="914400">
              <a:buFont typeface="Wingdings" panose="05000000000000000000" charset="0"/>
              <a:buNone/>
              <a:defRPr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错误案例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证明材料不完整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post_object_image_10260632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625" y="2564765"/>
            <a:ext cx="3925570" cy="43287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7670" y="1122680"/>
            <a:ext cx="11155045" cy="14471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l">
              <a:lnSpc>
                <a:spcPts val="25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b="1" kern="100" dirty="0">
                <a:solidFill>
                  <a:srgbClr val="005C5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b="1" kern="100" dirty="0">
                <a:solidFill>
                  <a:srgbClr val="005C5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完整性：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变价证明材料由《非电网零星物资选购专区商品变价证明》及《变价商品清单》两部分组成，其中变价证明中字段均为必填项，并需提供附件。</a:t>
            </a:r>
            <a:r>
              <a:rPr lang="zh-CN" altLang="en-US">
                <a:sym typeface="+mn-ea"/>
              </a:rPr>
              <a:t>需进行逐页盖章或者骑缝章（公章或者备案过具有同等法律效力的专用章）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algn="l">
              <a:lnSpc>
                <a:spcPts val="2500"/>
              </a:lnSpc>
              <a:buClrTx/>
              <a:buSzTx/>
              <a:buFont typeface="Arial" panose="020B0604020202020204" pitchFamily="34" charset="0"/>
              <a:buNone/>
            </a:pP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2637155"/>
            <a:ext cx="5276850" cy="40798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9230" y="2222500"/>
            <a:ext cx="6553835" cy="4146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l" defTabSz="914400">
              <a:buFont typeface="Wingdings" panose="05000000000000000000" charset="0"/>
              <a:buNone/>
              <a:defRPr/>
            </a:pP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正确案例</a:t>
            </a:r>
            <a:r>
              <a:rPr lang="en-US" altLang="zh-CN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证明材料完整，</a:t>
            </a:r>
            <a:r>
              <a:rPr lang="zh-CN" altLang="en-US" sz="20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包含变价证明、变价商品清单</a:t>
            </a:r>
            <a:endParaRPr lang="zh-CN" altLang="en-US" sz="200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defTabSz="914400">
              <a:buFont typeface="Wingdings" panose="05000000000000000000" charset="0"/>
              <a:buNone/>
              <a:defRPr/>
            </a:pPr>
            <a:endParaRPr lang="zh-CN" altLang="en-US" sz="2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393" y="5805400"/>
            <a:ext cx="844550" cy="775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911225" y="3769995"/>
            <a:ext cx="3695065" cy="750570"/>
          </a:xfrm>
          <a:prstGeom prst="rect">
            <a:avLst/>
          </a:prstGeom>
          <a:noFill/>
          <a:ln>
            <a:noFill/>
          </a:ln>
        </p:spPr>
        <p:txBody>
          <a:bodyPr lIns="108136" tIns="54067" rIns="108136" bIns="54067">
            <a:spAutoFit/>
          </a:bodyPr>
          <a:lstStyle>
            <a:lvl1pPr eaLnBrk="0" hangingPunct="0">
              <a:defRPr sz="16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  <a:sym typeface="黑体" panose="02010609060101010101" pitchFamily="49" charset="-122"/>
              </a:defRPr>
            </a:lvl1pPr>
            <a:lvl2pPr eaLnBrk="0" hangingPunct="0">
              <a:defRPr sz="16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  <a:sym typeface="黑体" panose="02010609060101010101" pitchFamily="49" charset="-122"/>
              </a:defRPr>
            </a:lvl2pPr>
            <a:lvl3pPr eaLnBrk="0" hangingPunct="0">
              <a:defRPr sz="16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  <a:sym typeface="黑体" panose="02010609060101010101" pitchFamily="49" charset="-122"/>
              </a:defRPr>
            </a:lvl3pPr>
            <a:lvl4pPr eaLnBrk="0" hangingPunct="0">
              <a:defRPr sz="16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  <a:sym typeface="黑体" panose="02010609060101010101" pitchFamily="49" charset="-122"/>
              </a:defRPr>
            </a:lvl4pPr>
            <a:lvl5pPr eaLnBrk="0" hangingPunct="0">
              <a:defRPr sz="16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  <a:sym typeface="黑体" panose="02010609060101010101" pitchFamily="49" charset="-122"/>
              </a:defRPr>
            </a:lvl5pPr>
            <a:lvl6pPr marL="2628900" indent="-34480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  <a:sym typeface="黑体" panose="02010609060101010101" pitchFamily="49" charset="-122"/>
              </a:defRPr>
            </a:lvl6pPr>
            <a:lvl7pPr marL="3086100" indent="-34480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  <a:sym typeface="黑体" panose="02010609060101010101" pitchFamily="49" charset="-122"/>
              </a:defRPr>
            </a:lvl7pPr>
            <a:lvl8pPr marL="3543300" indent="-34480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  <a:sym typeface="黑体" panose="02010609060101010101" pitchFamily="49" charset="-122"/>
              </a:defRPr>
            </a:lvl8pPr>
            <a:lvl9pPr marL="4000500" indent="-34480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  <a:sym typeface="黑体" panose="02010609060101010101" pitchFamily="49" charset="-122"/>
              </a:defRPr>
            </a:lvl9pPr>
          </a:lstStyle>
          <a:p>
            <a:pPr>
              <a:defRPr/>
            </a:pPr>
            <a:r>
              <a:rPr lang="en-US" altLang="en-US" sz="4175">
                <a:solidFill>
                  <a:srgbClr val="A6A6A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CONTENTS</a:t>
            </a:r>
            <a:endParaRPr lang="zh-CN" altLang="zh-CN" sz="1420"/>
          </a:p>
        </p:txBody>
      </p:sp>
      <p:sp>
        <p:nvSpPr>
          <p:cNvPr id="15" name="Rectangle 44"/>
          <p:cNvSpPr>
            <a:spLocks noChangeArrowheads="1"/>
          </p:cNvSpPr>
          <p:nvPr/>
        </p:nvSpPr>
        <p:spPr bwMode="auto">
          <a:xfrm>
            <a:off x="1663065" y="2596515"/>
            <a:ext cx="1834515" cy="996950"/>
          </a:xfrm>
          <a:prstGeom prst="rect">
            <a:avLst/>
          </a:prstGeom>
          <a:noFill/>
          <a:ln>
            <a:noFill/>
          </a:ln>
        </p:spPr>
        <p:txBody>
          <a:bodyPr lIns="108136" tIns="54067" rIns="108136" bIns="54067">
            <a:spAutoFit/>
          </a:bodyPr>
          <a:lstStyle>
            <a:lvl1pPr eaLnBrk="0" hangingPunct="0">
              <a:defRPr sz="16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  <a:sym typeface="黑体" panose="02010609060101010101" pitchFamily="49" charset="-122"/>
              </a:defRPr>
            </a:lvl1pPr>
            <a:lvl2pPr eaLnBrk="0" hangingPunct="0">
              <a:defRPr sz="16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  <a:sym typeface="黑体" panose="02010609060101010101" pitchFamily="49" charset="-122"/>
              </a:defRPr>
            </a:lvl2pPr>
            <a:lvl3pPr eaLnBrk="0" hangingPunct="0">
              <a:defRPr sz="16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  <a:sym typeface="黑体" panose="02010609060101010101" pitchFamily="49" charset="-122"/>
              </a:defRPr>
            </a:lvl3pPr>
            <a:lvl4pPr eaLnBrk="0" hangingPunct="0">
              <a:defRPr sz="16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  <a:sym typeface="黑体" panose="02010609060101010101" pitchFamily="49" charset="-122"/>
              </a:defRPr>
            </a:lvl4pPr>
            <a:lvl5pPr eaLnBrk="0" hangingPunct="0">
              <a:defRPr sz="16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  <a:sym typeface="黑体" panose="02010609060101010101" pitchFamily="49" charset="-122"/>
              </a:defRPr>
            </a:lvl5pPr>
            <a:lvl6pPr marL="2628900" indent="-34480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  <a:sym typeface="黑体" panose="02010609060101010101" pitchFamily="49" charset="-122"/>
              </a:defRPr>
            </a:lvl6pPr>
            <a:lvl7pPr marL="3086100" indent="-34480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  <a:sym typeface="黑体" panose="02010609060101010101" pitchFamily="49" charset="-122"/>
              </a:defRPr>
            </a:lvl7pPr>
            <a:lvl8pPr marL="3543300" indent="-34480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  <a:sym typeface="黑体" panose="02010609060101010101" pitchFamily="49" charset="-122"/>
              </a:defRPr>
            </a:lvl8pPr>
            <a:lvl9pPr marL="4000500" indent="-34480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  <a:sym typeface="黑体" panose="02010609060101010101" pitchFamily="49" charset="-122"/>
              </a:defRPr>
            </a:lvl9pPr>
          </a:lstStyle>
          <a:p>
            <a:pPr>
              <a:defRPr/>
            </a:pPr>
            <a:r>
              <a:rPr lang="zh-CN" altLang="en-US" sz="5775">
                <a:solidFill>
                  <a:srgbClr val="0070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目录</a:t>
            </a:r>
            <a:endParaRPr lang="zh-CN" altLang="zh-CN" sz="1420"/>
          </a:p>
        </p:txBody>
      </p:sp>
      <p:cxnSp>
        <p:nvCxnSpPr>
          <p:cNvPr id="16" name="Line 31"/>
          <p:cNvCxnSpPr>
            <a:cxnSpLocks noChangeShapeType="1"/>
          </p:cNvCxnSpPr>
          <p:nvPr/>
        </p:nvCxnSpPr>
        <p:spPr bwMode="auto">
          <a:xfrm>
            <a:off x="4634230" y="1125220"/>
            <a:ext cx="21590" cy="4535805"/>
          </a:xfrm>
          <a:prstGeom prst="line">
            <a:avLst/>
          </a:prstGeom>
          <a:noFill/>
          <a:ln w="6350">
            <a:solidFill>
              <a:srgbClr val="7F7F7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48"/>
          <p:cNvSpPr>
            <a:spLocks noChangeArrowheads="1"/>
          </p:cNvSpPr>
          <p:nvPr/>
        </p:nvSpPr>
        <p:spPr bwMode="auto">
          <a:xfrm>
            <a:off x="5098415" y="3804920"/>
            <a:ext cx="5944870" cy="690245"/>
          </a:xfrm>
          <a:prstGeom prst="rect">
            <a:avLst/>
          </a:prstGeom>
          <a:solidFill>
            <a:srgbClr val="F2F2F2"/>
          </a:solidFill>
          <a:ln w="9525">
            <a:solidFill>
              <a:srgbClr val="FFFFFF"/>
            </a:solidFill>
            <a:miter lim="800000"/>
          </a:ln>
        </p:spPr>
        <p:txBody>
          <a:bodyPr anchor="ctr">
            <a:noAutofit/>
          </a:bodyPr>
          <a:lstStyle/>
          <a:p>
            <a:pPr lvl="0" algn="l">
              <a:buClrTx/>
              <a:buSzTx/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三、商品</a:t>
            </a: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变价管理</a:t>
            </a:r>
            <a:endParaRPr lang="zh-CN" altLang="en-US" sz="2800" b="1" dirty="0">
              <a:solidFill>
                <a:srgbClr val="00706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5098415" y="2596515"/>
            <a:ext cx="5944870" cy="690245"/>
          </a:xfrm>
          <a:prstGeom prst="rect">
            <a:avLst/>
          </a:prstGeom>
          <a:solidFill>
            <a:srgbClr val="F2F2F2"/>
          </a:solidFill>
          <a:ln w="9525">
            <a:solidFill>
              <a:srgbClr val="FFFFFF"/>
            </a:solidFill>
            <a:miter lim="800000"/>
          </a:ln>
        </p:spPr>
        <p:txBody>
          <a:bodyPr anchor="ctr">
            <a:noAutofit/>
          </a:bodyPr>
          <a:p>
            <a:pPr lvl="0" algn="l">
              <a:buClrTx/>
              <a:buSzTx/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二、商品下架管理</a:t>
            </a:r>
            <a:endParaRPr lang="zh-CN" altLang="en-US" sz="2800" b="1" dirty="0">
              <a:solidFill>
                <a:srgbClr val="00706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Rectangle 48"/>
          <p:cNvSpPr>
            <a:spLocks noChangeArrowheads="1"/>
          </p:cNvSpPr>
          <p:nvPr/>
        </p:nvSpPr>
        <p:spPr bwMode="auto">
          <a:xfrm>
            <a:off x="5088255" y="1388110"/>
            <a:ext cx="5944870" cy="690245"/>
          </a:xfrm>
          <a:prstGeom prst="rect">
            <a:avLst/>
          </a:prstGeom>
          <a:solidFill>
            <a:srgbClr val="F2F2F2"/>
          </a:solidFill>
          <a:ln w="9525">
            <a:solidFill>
              <a:srgbClr val="FFFFFF"/>
            </a:solidFill>
            <a:miter lim="800000"/>
          </a:ln>
        </p:spPr>
        <p:txBody>
          <a:bodyPr anchor="ctr">
            <a:noAutofit/>
          </a:bodyPr>
          <a:p>
            <a:pPr lvl="0" algn="l">
              <a:buClrTx/>
              <a:buSzTx/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一、商品上架管理</a:t>
            </a:r>
            <a:endParaRPr lang="zh-CN" altLang="en-US" sz="2800" b="1" dirty="0">
              <a:solidFill>
                <a:srgbClr val="00706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094264" y="472770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defRPr/>
            </a:pP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证明</a:t>
            </a: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材料</a:t>
            </a: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</a:t>
            </a:r>
            <a:endParaRPr lang="zh-CN" altLang="en-US" sz="2800" b="1" dirty="0">
              <a:solidFill>
                <a:srgbClr val="0070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4300" y="504825"/>
            <a:ext cx="7766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3.3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11900" y="2109470"/>
            <a:ext cx="5676900" cy="9080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l" defTabSz="914400">
              <a:buFont typeface="Wingdings" panose="05000000000000000000" charset="0"/>
              <a:buNone/>
              <a:defRPr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错误案例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变价申请模板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错误，且盖章日期与申请日期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不一致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5915" y="1190625"/>
            <a:ext cx="11561445" cy="732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lnSpc>
                <a:spcPts val="25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b="1" kern="100" dirty="0">
                <a:solidFill>
                  <a:srgbClr val="005C5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b="1" kern="100" dirty="0">
                <a:solidFill>
                  <a:srgbClr val="005C5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有效性：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变价证明中日期须与系统中申请变价日期保持一致，如早于系统中申请日期，原则上不得早于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专区申请变价日期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一个月。变价证明中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日期晚于系统中申请变价日期或早于申请变价日期一个月的，则审核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驳回。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7670" y="2226945"/>
            <a:ext cx="5676265" cy="9144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l" defTabSz="914400">
              <a:buFont typeface="Wingdings" panose="05000000000000000000" charset="0"/>
              <a:buNone/>
              <a:defRPr/>
            </a:pP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正确案例</a:t>
            </a:r>
            <a:r>
              <a:rPr lang="en-US" altLang="zh-CN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盖章材料日期与专区申请日期一致</a:t>
            </a:r>
            <a:endParaRPr lang="zh-CN" altLang="en-US" sz="2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6320" y="2997200"/>
            <a:ext cx="5790565" cy="38811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640" y="5589500"/>
            <a:ext cx="852170" cy="7785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448" y="5661255"/>
            <a:ext cx="844550" cy="7753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50" y="3141345"/>
            <a:ext cx="4679950" cy="350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094264" y="472770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defRPr/>
            </a:pP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证明</a:t>
            </a: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材料</a:t>
            </a: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</a:t>
            </a:r>
            <a:endParaRPr lang="zh-CN" altLang="en-US" sz="2800" b="1" dirty="0">
              <a:solidFill>
                <a:srgbClr val="0070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4300" y="504825"/>
            <a:ext cx="7766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3.3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64250" y="5589500"/>
            <a:ext cx="852170" cy="7785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3570" y="1235075"/>
            <a:ext cx="11082020" cy="411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lnSpc>
                <a:spcPts val="25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b="1" kern="100" dirty="0">
                <a:solidFill>
                  <a:srgbClr val="005C5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准确性：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变价商品清单中商品编号、产品编码需与专区申请变价商品明细保持一致。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620" y="1772920"/>
            <a:ext cx="6267450" cy="37909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55650" y="2831465"/>
            <a:ext cx="3731260" cy="13677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l" defTabSz="914400">
              <a:buFont typeface="Wingdings" panose="05000000000000000000" charset="0"/>
              <a:buNone/>
              <a:defRPr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错误案例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algn="l" defTabSz="914400">
              <a:buFont typeface="Wingdings" panose="05000000000000000000" charset="0"/>
              <a:buNone/>
              <a:defRPr/>
            </a:pP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提供商品编码、产品编码与系统提报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的商品编码、产品编码不一致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35" y="2494915"/>
            <a:ext cx="12191365" cy="16002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4179889" y="1599649"/>
            <a:ext cx="3678237" cy="1108075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>
              <a:defRPr/>
            </a:pPr>
            <a:r>
              <a:rPr lang="en-US" altLang="zh-CN" sz="6600" dirty="0">
                <a:solidFill>
                  <a:schemeClr val="accent1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Thank You</a:t>
            </a:r>
            <a:endParaRPr lang="zh-CN" altLang="en-US" sz="6600" dirty="0">
              <a:solidFill>
                <a:schemeClr val="accent1">
                  <a:lumMod val="20000"/>
                  <a:lumOff val="8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077" name="Freeform 5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4335464" y="2901398"/>
            <a:ext cx="3400425" cy="787400"/>
          </a:xfrm>
          <a:custGeom>
            <a:avLst/>
            <a:gdLst>
              <a:gd name="T0" fmla="*/ 2147483646 w 17843"/>
              <a:gd name="T1" fmla="*/ 2147483646 h 4118"/>
              <a:gd name="T2" fmla="*/ 2147483646 w 17843"/>
              <a:gd name="T3" fmla="*/ 2147483646 h 4118"/>
              <a:gd name="T4" fmla="*/ 2147483646 w 17843"/>
              <a:gd name="T5" fmla="*/ 2147483646 h 4118"/>
              <a:gd name="T6" fmla="*/ 2147483646 w 17843"/>
              <a:gd name="T7" fmla="*/ 2147483646 h 4118"/>
              <a:gd name="T8" fmla="*/ 2147483646 w 17843"/>
              <a:gd name="T9" fmla="*/ 2147483646 h 4118"/>
              <a:gd name="T10" fmla="*/ 2147483646 w 17843"/>
              <a:gd name="T11" fmla="*/ 2147483646 h 4118"/>
              <a:gd name="T12" fmla="*/ 2147483646 w 17843"/>
              <a:gd name="T13" fmla="*/ 2147483646 h 4118"/>
              <a:gd name="T14" fmla="*/ 2147483646 w 17843"/>
              <a:gd name="T15" fmla="*/ 2147483646 h 4118"/>
              <a:gd name="T16" fmla="*/ 2147483646 w 17843"/>
              <a:gd name="T17" fmla="*/ 2147483646 h 4118"/>
              <a:gd name="T18" fmla="*/ 2147483646 w 17843"/>
              <a:gd name="T19" fmla="*/ 2147483646 h 4118"/>
              <a:gd name="T20" fmla="*/ 2147483646 w 17843"/>
              <a:gd name="T21" fmla="*/ 2147483646 h 4118"/>
              <a:gd name="T22" fmla="*/ 2147483646 w 17843"/>
              <a:gd name="T23" fmla="*/ 2147483646 h 4118"/>
              <a:gd name="T24" fmla="*/ 2147483646 w 17843"/>
              <a:gd name="T25" fmla="*/ 2147483646 h 4118"/>
              <a:gd name="T26" fmla="*/ 2147483646 w 17843"/>
              <a:gd name="T27" fmla="*/ 2147483646 h 4118"/>
              <a:gd name="T28" fmla="*/ 2147483646 w 17843"/>
              <a:gd name="T29" fmla="*/ 2147483646 h 4118"/>
              <a:gd name="T30" fmla="*/ 2147483646 w 17843"/>
              <a:gd name="T31" fmla="*/ 2147483646 h 4118"/>
              <a:gd name="T32" fmla="*/ 2147483646 w 17843"/>
              <a:gd name="T33" fmla="*/ 2147483646 h 4118"/>
              <a:gd name="T34" fmla="*/ 0 w 17843"/>
              <a:gd name="T35" fmla="*/ 2147483646 h 4118"/>
              <a:gd name="T36" fmla="*/ 2147483646 w 17843"/>
              <a:gd name="T37" fmla="*/ 2147483646 h 4118"/>
              <a:gd name="T38" fmla="*/ 2147483646 w 17843"/>
              <a:gd name="T39" fmla="*/ 2147483646 h 4118"/>
              <a:gd name="T40" fmla="*/ 2147483646 w 17843"/>
              <a:gd name="T41" fmla="*/ 2147483646 h 4118"/>
              <a:gd name="T42" fmla="*/ 2147483646 w 17843"/>
              <a:gd name="T43" fmla="*/ 2147483646 h 4118"/>
              <a:gd name="T44" fmla="*/ 2147483646 w 17843"/>
              <a:gd name="T45" fmla="*/ 2147483646 h 4118"/>
              <a:gd name="T46" fmla="*/ 2147483646 w 17843"/>
              <a:gd name="T47" fmla="*/ 2147483646 h 4118"/>
              <a:gd name="T48" fmla="*/ 2147483646 w 17843"/>
              <a:gd name="T49" fmla="*/ 2147483646 h 4118"/>
              <a:gd name="T50" fmla="*/ 2147483646 w 17843"/>
              <a:gd name="T51" fmla="*/ 2147483646 h 4118"/>
              <a:gd name="T52" fmla="*/ 2147483646 w 17843"/>
              <a:gd name="T53" fmla="*/ 2147483646 h 4118"/>
              <a:gd name="T54" fmla="*/ 2147483646 w 17843"/>
              <a:gd name="T55" fmla="*/ 2147483646 h 4118"/>
              <a:gd name="T56" fmla="*/ 2147483646 w 17843"/>
              <a:gd name="T57" fmla="*/ 2147483646 h 4118"/>
              <a:gd name="T58" fmla="*/ 2147483646 w 17843"/>
              <a:gd name="T59" fmla="*/ 2147483646 h 4118"/>
              <a:gd name="T60" fmla="*/ 2147483646 w 17843"/>
              <a:gd name="T61" fmla="*/ 2147483646 h 4118"/>
              <a:gd name="T62" fmla="*/ 2147483646 w 17843"/>
              <a:gd name="T63" fmla="*/ 2147483646 h 4118"/>
              <a:gd name="T64" fmla="*/ 2147483646 w 17843"/>
              <a:gd name="T65" fmla="*/ 2147483646 h 4118"/>
              <a:gd name="T66" fmla="*/ 2147483646 w 17843"/>
              <a:gd name="T67" fmla="*/ 2147483646 h 4118"/>
              <a:gd name="T68" fmla="*/ 2147483646 w 17843"/>
              <a:gd name="T69" fmla="*/ 2147483646 h 4118"/>
              <a:gd name="T70" fmla="*/ 2147483646 w 17843"/>
              <a:gd name="T71" fmla="*/ 2147483646 h 4118"/>
              <a:gd name="T72" fmla="*/ 2147483646 w 17843"/>
              <a:gd name="T73" fmla="*/ 2147483646 h 4118"/>
              <a:gd name="T74" fmla="*/ 2147483646 w 17843"/>
              <a:gd name="T75" fmla="*/ 2147483646 h 4118"/>
              <a:gd name="T76" fmla="*/ 2147483646 w 17843"/>
              <a:gd name="T77" fmla="*/ 2147483646 h 4118"/>
              <a:gd name="T78" fmla="*/ 2147483646 w 17843"/>
              <a:gd name="T79" fmla="*/ 2147483646 h 4118"/>
              <a:gd name="T80" fmla="*/ 2147483646 w 17843"/>
              <a:gd name="T81" fmla="*/ 2147483646 h 4118"/>
              <a:gd name="T82" fmla="*/ 2147483646 w 17843"/>
              <a:gd name="T83" fmla="*/ 2147483646 h 4118"/>
              <a:gd name="T84" fmla="*/ 2147483646 w 17843"/>
              <a:gd name="T85" fmla="*/ 2147483646 h 4118"/>
              <a:gd name="T86" fmla="*/ 2147483646 w 17843"/>
              <a:gd name="T87" fmla="*/ 2147483646 h 4118"/>
              <a:gd name="T88" fmla="*/ 2147483646 w 17843"/>
              <a:gd name="T89" fmla="*/ 2147483646 h 4118"/>
              <a:gd name="T90" fmla="*/ 2147483646 w 17843"/>
              <a:gd name="T91" fmla="*/ 2147483646 h 4118"/>
              <a:gd name="T92" fmla="*/ 2147483646 w 17843"/>
              <a:gd name="T93" fmla="*/ 0 h 4118"/>
              <a:gd name="T94" fmla="*/ 2147483646 w 17843"/>
              <a:gd name="T95" fmla="*/ 2147483646 h 4118"/>
              <a:gd name="T96" fmla="*/ 2147483646 w 17843"/>
              <a:gd name="T97" fmla="*/ 2147483646 h 4118"/>
              <a:gd name="T98" fmla="*/ 2147483646 w 17843"/>
              <a:gd name="T99" fmla="*/ 2147483646 h 4118"/>
              <a:gd name="T100" fmla="*/ 2147483646 w 17843"/>
              <a:gd name="T101" fmla="*/ 2147483646 h 4118"/>
              <a:gd name="T102" fmla="*/ 2147483646 w 17843"/>
              <a:gd name="T103" fmla="*/ 2147483646 h 4118"/>
              <a:gd name="T104" fmla="*/ 2147483646 w 17843"/>
              <a:gd name="T105" fmla="*/ 2147483646 h 4118"/>
              <a:gd name="T106" fmla="*/ 2147483646 w 17843"/>
              <a:gd name="T107" fmla="*/ 2147483646 h 4118"/>
              <a:gd name="T108" fmla="*/ 2147483646 w 17843"/>
              <a:gd name="T109" fmla="*/ 2147483646 h 4118"/>
              <a:gd name="T110" fmla="*/ 2147483646 w 17843"/>
              <a:gd name="T111" fmla="*/ 0 h 4118"/>
              <a:gd name="T112" fmla="*/ 2147483646 w 17843"/>
              <a:gd name="T113" fmla="*/ 2147483646 h 4118"/>
              <a:gd name="T114" fmla="*/ 2147483646 w 17843"/>
              <a:gd name="T115" fmla="*/ 2147483646 h 4118"/>
              <a:gd name="T116" fmla="*/ 2147483646 w 17843"/>
              <a:gd name="T117" fmla="*/ 2147483646 h 4118"/>
              <a:gd name="T118" fmla="*/ 2147483646 w 17843"/>
              <a:gd name="T119" fmla="*/ 0 h 411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7843" h="4118">
                <a:moveTo>
                  <a:pt x="6664" y="2746"/>
                </a:moveTo>
                <a:cubicBezTo>
                  <a:pt x="6573" y="3028"/>
                  <a:pt x="6471" y="3294"/>
                  <a:pt x="6357" y="3542"/>
                </a:cubicBezTo>
                <a:cubicBezTo>
                  <a:pt x="6334" y="3587"/>
                  <a:pt x="6306" y="3638"/>
                  <a:pt x="6272" y="3695"/>
                </a:cubicBezTo>
                <a:cubicBezTo>
                  <a:pt x="6272" y="3695"/>
                  <a:pt x="6277" y="3695"/>
                  <a:pt x="6289" y="3695"/>
                </a:cubicBezTo>
                <a:cubicBezTo>
                  <a:pt x="6368" y="3729"/>
                  <a:pt x="6431" y="3745"/>
                  <a:pt x="6476" y="3745"/>
                </a:cubicBezTo>
                <a:cubicBezTo>
                  <a:pt x="6601" y="3757"/>
                  <a:pt x="6664" y="3672"/>
                  <a:pt x="6664" y="3491"/>
                </a:cubicBezTo>
                <a:cubicBezTo>
                  <a:pt x="6664" y="3243"/>
                  <a:pt x="6664" y="2994"/>
                  <a:pt x="6664" y="2746"/>
                </a:cubicBezTo>
                <a:close/>
                <a:moveTo>
                  <a:pt x="2081" y="2746"/>
                </a:moveTo>
                <a:cubicBezTo>
                  <a:pt x="1990" y="3028"/>
                  <a:pt x="1887" y="3294"/>
                  <a:pt x="1774" y="3542"/>
                </a:cubicBezTo>
                <a:cubicBezTo>
                  <a:pt x="1751" y="3587"/>
                  <a:pt x="1723" y="3638"/>
                  <a:pt x="1689" y="3695"/>
                </a:cubicBezTo>
                <a:cubicBezTo>
                  <a:pt x="1689" y="3695"/>
                  <a:pt x="1694" y="3695"/>
                  <a:pt x="1706" y="3695"/>
                </a:cubicBezTo>
                <a:cubicBezTo>
                  <a:pt x="1785" y="3729"/>
                  <a:pt x="1848" y="3745"/>
                  <a:pt x="1893" y="3745"/>
                </a:cubicBezTo>
                <a:cubicBezTo>
                  <a:pt x="2018" y="3757"/>
                  <a:pt x="2081" y="3672"/>
                  <a:pt x="2081" y="3491"/>
                </a:cubicBezTo>
                <a:cubicBezTo>
                  <a:pt x="2081" y="3243"/>
                  <a:pt x="2081" y="2994"/>
                  <a:pt x="2081" y="2746"/>
                </a:cubicBezTo>
                <a:close/>
                <a:moveTo>
                  <a:pt x="15455" y="2424"/>
                </a:moveTo>
                <a:cubicBezTo>
                  <a:pt x="15688" y="2424"/>
                  <a:pt x="15922" y="2424"/>
                  <a:pt x="16155" y="2424"/>
                </a:cubicBezTo>
                <a:cubicBezTo>
                  <a:pt x="16155" y="2553"/>
                  <a:pt x="16155" y="2683"/>
                  <a:pt x="16155" y="2813"/>
                </a:cubicBezTo>
                <a:cubicBezTo>
                  <a:pt x="16155" y="2836"/>
                  <a:pt x="16155" y="2853"/>
                  <a:pt x="16155" y="2864"/>
                </a:cubicBezTo>
                <a:cubicBezTo>
                  <a:pt x="16802" y="3474"/>
                  <a:pt x="17365" y="3864"/>
                  <a:pt x="17843" y="4034"/>
                </a:cubicBezTo>
                <a:cubicBezTo>
                  <a:pt x="17024" y="4090"/>
                  <a:pt x="16552" y="4034"/>
                  <a:pt x="16427" y="3864"/>
                </a:cubicBezTo>
                <a:cubicBezTo>
                  <a:pt x="16359" y="3808"/>
                  <a:pt x="16297" y="3751"/>
                  <a:pt x="16240" y="3695"/>
                </a:cubicBezTo>
                <a:cubicBezTo>
                  <a:pt x="16047" y="3548"/>
                  <a:pt x="15910" y="3429"/>
                  <a:pt x="15831" y="3339"/>
                </a:cubicBezTo>
                <a:cubicBezTo>
                  <a:pt x="15683" y="3486"/>
                  <a:pt x="15501" y="3638"/>
                  <a:pt x="15285" y="3796"/>
                </a:cubicBezTo>
                <a:cubicBezTo>
                  <a:pt x="14989" y="4034"/>
                  <a:pt x="14484" y="4113"/>
                  <a:pt x="13767" y="4034"/>
                </a:cubicBezTo>
                <a:cubicBezTo>
                  <a:pt x="14177" y="3909"/>
                  <a:pt x="14654" y="3604"/>
                  <a:pt x="15200" y="3118"/>
                </a:cubicBezTo>
                <a:cubicBezTo>
                  <a:pt x="15370" y="2972"/>
                  <a:pt x="15455" y="2830"/>
                  <a:pt x="15455" y="2695"/>
                </a:cubicBezTo>
                <a:cubicBezTo>
                  <a:pt x="15455" y="2604"/>
                  <a:pt x="15455" y="2514"/>
                  <a:pt x="15455" y="2424"/>
                </a:cubicBezTo>
                <a:close/>
                <a:moveTo>
                  <a:pt x="16916" y="2083"/>
                </a:moveTo>
                <a:cubicBezTo>
                  <a:pt x="17384" y="2083"/>
                  <a:pt x="17602" y="2248"/>
                  <a:pt x="17570" y="2576"/>
                </a:cubicBezTo>
                <a:cubicBezTo>
                  <a:pt x="17570" y="2842"/>
                  <a:pt x="17570" y="3107"/>
                  <a:pt x="17570" y="3373"/>
                </a:cubicBezTo>
                <a:cubicBezTo>
                  <a:pt x="17337" y="3373"/>
                  <a:pt x="17104" y="3373"/>
                  <a:pt x="16871" y="3373"/>
                </a:cubicBezTo>
                <a:cubicBezTo>
                  <a:pt x="16871" y="3118"/>
                  <a:pt x="16871" y="2864"/>
                  <a:pt x="16871" y="2610"/>
                </a:cubicBezTo>
                <a:cubicBezTo>
                  <a:pt x="16893" y="2373"/>
                  <a:pt x="16746" y="2260"/>
                  <a:pt x="16427" y="2271"/>
                </a:cubicBezTo>
                <a:cubicBezTo>
                  <a:pt x="15995" y="2271"/>
                  <a:pt x="15563" y="2271"/>
                  <a:pt x="15131" y="2271"/>
                </a:cubicBezTo>
                <a:cubicBezTo>
                  <a:pt x="14916" y="2260"/>
                  <a:pt x="14779" y="2350"/>
                  <a:pt x="14722" y="2542"/>
                </a:cubicBezTo>
                <a:cubicBezTo>
                  <a:pt x="14722" y="2836"/>
                  <a:pt x="14722" y="3130"/>
                  <a:pt x="14722" y="3423"/>
                </a:cubicBezTo>
                <a:cubicBezTo>
                  <a:pt x="14489" y="3423"/>
                  <a:pt x="14256" y="3423"/>
                  <a:pt x="14023" y="3423"/>
                </a:cubicBezTo>
                <a:cubicBezTo>
                  <a:pt x="14023" y="2977"/>
                  <a:pt x="14023" y="2531"/>
                  <a:pt x="14023" y="2085"/>
                </a:cubicBezTo>
                <a:cubicBezTo>
                  <a:pt x="14256" y="2085"/>
                  <a:pt x="14489" y="2085"/>
                  <a:pt x="14722" y="2085"/>
                </a:cubicBezTo>
                <a:cubicBezTo>
                  <a:pt x="14722" y="2192"/>
                  <a:pt x="14722" y="2299"/>
                  <a:pt x="14722" y="2407"/>
                </a:cubicBezTo>
                <a:cubicBezTo>
                  <a:pt x="14756" y="2192"/>
                  <a:pt x="14927" y="2085"/>
                  <a:pt x="15234" y="2085"/>
                </a:cubicBezTo>
                <a:cubicBezTo>
                  <a:pt x="15762" y="2085"/>
                  <a:pt x="16291" y="2085"/>
                  <a:pt x="16820" y="2085"/>
                </a:cubicBezTo>
                <a:cubicBezTo>
                  <a:pt x="16853" y="2083"/>
                  <a:pt x="16885" y="2083"/>
                  <a:pt x="16916" y="2083"/>
                </a:cubicBezTo>
                <a:close/>
                <a:moveTo>
                  <a:pt x="6323" y="1966"/>
                </a:moveTo>
                <a:cubicBezTo>
                  <a:pt x="6323" y="2147"/>
                  <a:pt x="6323" y="2328"/>
                  <a:pt x="6323" y="2508"/>
                </a:cubicBezTo>
                <a:cubicBezTo>
                  <a:pt x="6437" y="2508"/>
                  <a:pt x="6550" y="2508"/>
                  <a:pt x="6664" y="2508"/>
                </a:cubicBezTo>
                <a:cubicBezTo>
                  <a:pt x="6664" y="2328"/>
                  <a:pt x="6664" y="2147"/>
                  <a:pt x="6664" y="1966"/>
                </a:cubicBezTo>
                <a:cubicBezTo>
                  <a:pt x="6550" y="1966"/>
                  <a:pt x="6437" y="1966"/>
                  <a:pt x="6323" y="1966"/>
                </a:cubicBezTo>
                <a:close/>
                <a:moveTo>
                  <a:pt x="1740" y="1966"/>
                </a:moveTo>
                <a:cubicBezTo>
                  <a:pt x="1740" y="2147"/>
                  <a:pt x="1740" y="2328"/>
                  <a:pt x="1740" y="2508"/>
                </a:cubicBezTo>
                <a:cubicBezTo>
                  <a:pt x="1853" y="2508"/>
                  <a:pt x="1967" y="2508"/>
                  <a:pt x="2081" y="2508"/>
                </a:cubicBezTo>
                <a:cubicBezTo>
                  <a:pt x="2081" y="2328"/>
                  <a:pt x="2081" y="2147"/>
                  <a:pt x="2081" y="1966"/>
                </a:cubicBezTo>
                <a:cubicBezTo>
                  <a:pt x="1967" y="1966"/>
                  <a:pt x="1853" y="1966"/>
                  <a:pt x="1740" y="1966"/>
                </a:cubicBezTo>
                <a:close/>
                <a:moveTo>
                  <a:pt x="7329" y="1373"/>
                </a:moveTo>
                <a:cubicBezTo>
                  <a:pt x="7454" y="1373"/>
                  <a:pt x="7579" y="1373"/>
                  <a:pt x="7704" y="1373"/>
                </a:cubicBezTo>
                <a:cubicBezTo>
                  <a:pt x="7704" y="1599"/>
                  <a:pt x="7727" y="1943"/>
                  <a:pt x="7772" y="2407"/>
                </a:cubicBezTo>
                <a:cubicBezTo>
                  <a:pt x="7772" y="2542"/>
                  <a:pt x="7795" y="2683"/>
                  <a:pt x="7840" y="2830"/>
                </a:cubicBezTo>
                <a:cubicBezTo>
                  <a:pt x="7840" y="2842"/>
                  <a:pt x="7846" y="2847"/>
                  <a:pt x="7858" y="2847"/>
                </a:cubicBezTo>
                <a:cubicBezTo>
                  <a:pt x="7539" y="2870"/>
                  <a:pt x="7380" y="2723"/>
                  <a:pt x="7380" y="2407"/>
                </a:cubicBezTo>
                <a:cubicBezTo>
                  <a:pt x="7346" y="2068"/>
                  <a:pt x="7329" y="1723"/>
                  <a:pt x="7329" y="1373"/>
                </a:cubicBezTo>
                <a:close/>
                <a:moveTo>
                  <a:pt x="2746" y="1373"/>
                </a:moveTo>
                <a:cubicBezTo>
                  <a:pt x="2871" y="1373"/>
                  <a:pt x="2996" y="1373"/>
                  <a:pt x="3121" y="1373"/>
                </a:cubicBezTo>
                <a:cubicBezTo>
                  <a:pt x="3121" y="1599"/>
                  <a:pt x="3144" y="1943"/>
                  <a:pt x="3189" y="2407"/>
                </a:cubicBezTo>
                <a:cubicBezTo>
                  <a:pt x="3189" y="2542"/>
                  <a:pt x="3212" y="2683"/>
                  <a:pt x="3257" y="2830"/>
                </a:cubicBezTo>
                <a:cubicBezTo>
                  <a:pt x="3257" y="2842"/>
                  <a:pt x="3263" y="2847"/>
                  <a:pt x="3274" y="2847"/>
                </a:cubicBezTo>
                <a:cubicBezTo>
                  <a:pt x="2956" y="2870"/>
                  <a:pt x="2797" y="2723"/>
                  <a:pt x="2797" y="2407"/>
                </a:cubicBezTo>
                <a:cubicBezTo>
                  <a:pt x="2763" y="2068"/>
                  <a:pt x="2746" y="1723"/>
                  <a:pt x="2746" y="1373"/>
                </a:cubicBezTo>
                <a:close/>
                <a:moveTo>
                  <a:pt x="5126" y="1338"/>
                </a:moveTo>
                <a:cubicBezTo>
                  <a:pt x="5355" y="1344"/>
                  <a:pt x="5464" y="1474"/>
                  <a:pt x="5453" y="1729"/>
                </a:cubicBezTo>
                <a:cubicBezTo>
                  <a:pt x="5453" y="2226"/>
                  <a:pt x="5453" y="2723"/>
                  <a:pt x="5453" y="3220"/>
                </a:cubicBezTo>
                <a:cubicBezTo>
                  <a:pt x="5442" y="3367"/>
                  <a:pt x="5459" y="3435"/>
                  <a:pt x="5505" y="3423"/>
                </a:cubicBezTo>
                <a:cubicBezTo>
                  <a:pt x="5561" y="3446"/>
                  <a:pt x="5647" y="3294"/>
                  <a:pt x="5760" y="2966"/>
                </a:cubicBezTo>
                <a:cubicBezTo>
                  <a:pt x="5760" y="3610"/>
                  <a:pt x="5573" y="3943"/>
                  <a:pt x="5198" y="3966"/>
                </a:cubicBezTo>
                <a:cubicBezTo>
                  <a:pt x="4959" y="3954"/>
                  <a:pt x="4840" y="3802"/>
                  <a:pt x="4840" y="3508"/>
                </a:cubicBezTo>
                <a:cubicBezTo>
                  <a:pt x="4840" y="2955"/>
                  <a:pt x="4840" y="2401"/>
                  <a:pt x="4840" y="1847"/>
                </a:cubicBezTo>
                <a:cubicBezTo>
                  <a:pt x="4840" y="1610"/>
                  <a:pt x="4788" y="1497"/>
                  <a:pt x="4686" y="1508"/>
                </a:cubicBezTo>
                <a:cubicBezTo>
                  <a:pt x="4652" y="1508"/>
                  <a:pt x="4618" y="1508"/>
                  <a:pt x="4584" y="1508"/>
                </a:cubicBezTo>
                <a:cubicBezTo>
                  <a:pt x="4584" y="1452"/>
                  <a:pt x="4584" y="1395"/>
                  <a:pt x="4584" y="1339"/>
                </a:cubicBezTo>
                <a:cubicBezTo>
                  <a:pt x="4749" y="1339"/>
                  <a:pt x="4913" y="1339"/>
                  <a:pt x="5078" y="1339"/>
                </a:cubicBezTo>
                <a:cubicBezTo>
                  <a:pt x="5095" y="1338"/>
                  <a:pt x="5110" y="1338"/>
                  <a:pt x="5126" y="1338"/>
                </a:cubicBezTo>
                <a:close/>
                <a:moveTo>
                  <a:pt x="542" y="1338"/>
                </a:moveTo>
                <a:cubicBezTo>
                  <a:pt x="771" y="1344"/>
                  <a:pt x="881" y="1474"/>
                  <a:pt x="870" y="1729"/>
                </a:cubicBezTo>
                <a:cubicBezTo>
                  <a:pt x="870" y="2226"/>
                  <a:pt x="870" y="2723"/>
                  <a:pt x="870" y="3220"/>
                </a:cubicBezTo>
                <a:cubicBezTo>
                  <a:pt x="859" y="3367"/>
                  <a:pt x="876" y="3435"/>
                  <a:pt x="921" y="3423"/>
                </a:cubicBezTo>
                <a:cubicBezTo>
                  <a:pt x="978" y="3446"/>
                  <a:pt x="1063" y="3294"/>
                  <a:pt x="1177" y="2966"/>
                </a:cubicBezTo>
                <a:cubicBezTo>
                  <a:pt x="1177" y="3610"/>
                  <a:pt x="989" y="3943"/>
                  <a:pt x="614" y="3966"/>
                </a:cubicBezTo>
                <a:cubicBezTo>
                  <a:pt x="376" y="3954"/>
                  <a:pt x="256" y="3802"/>
                  <a:pt x="256" y="3508"/>
                </a:cubicBezTo>
                <a:cubicBezTo>
                  <a:pt x="256" y="2955"/>
                  <a:pt x="256" y="2401"/>
                  <a:pt x="256" y="1847"/>
                </a:cubicBezTo>
                <a:cubicBezTo>
                  <a:pt x="256" y="1610"/>
                  <a:pt x="205" y="1497"/>
                  <a:pt x="103" y="1508"/>
                </a:cubicBezTo>
                <a:cubicBezTo>
                  <a:pt x="69" y="1508"/>
                  <a:pt x="35" y="1508"/>
                  <a:pt x="0" y="1508"/>
                </a:cubicBezTo>
                <a:cubicBezTo>
                  <a:pt x="0" y="1452"/>
                  <a:pt x="0" y="1395"/>
                  <a:pt x="0" y="1339"/>
                </a:cubicBezTo>
                <a:cubicBezTo>
                  <a:pt x="165" y="1339"/>
                  <a:pt x="330" y="1339"/>
                  <a:pt x="495" y="1339"/>
                </a:cubicBezTo>
                <a:cubicBezTo>
                  <a:pt x="511" y="1338"/>
                  <a:pt x="527" y="1338"/>
                  <a:pt x="542" y="1338"/>
                </a:cubicBezTo>
                <a:close/>
                <a:moveTo>
                  <a:pt x="6323" y="1305"/>
                </a:moveTo>
                <a:cubicBezTo>
                  <a:pt x="6323" y="1474"/>
                  <a:pt x="6323" y="1644"/>
                  <a:pt x="6323" y="1813"/>
                </a:cubicBezTo>
                <a:cubicBezTo>
                  <a:pt x="6437" y="1813"/>
                  <a:pt x="6550" y="1813"/>
                  <a:pt x="6664" y="1813"/>
                </a:cubicBezTo>
                <a:cubicBezTo>
                  <a:pt x="6664" y="1644"/>
                  <a:pt x="6664" y="1474"/>
                  <a:pt x="6664" y="1305"/>
                </a:cubicBezTo>
                <a:cubicBezTo>
                  <a:pt x="6550" y="1305"/>
                  <a:pt x="6437" y="1305"/>
                  <a:pt x="6323" y="1305"/>
                </a:cubicBezTo>
                <a:close/>
                <a:moveTo>
                  <a:pt x="1740" y="1305"/>
                </a:moveTo>
                <a:cubicBezTo>
                  <a:pt x="1740" y="1474"/>
                  <a:pt x="1740" y="1644"/>
                  <a:pt x="1740" y="1813"/>
                </a:cubicBezTo>
                <a:cubicBezTo>
                  <a:pt x="1853" y="1813"/>
                  <a:pt x="1967" y="1813"/>
                  <a:pt x="2081" y="1813"/>
                </a:cubicBezTo>
                <a:cubicBezTo>
                  <a:pt x="2081" y="1644"/>
                  <a:pt x="2081" y="1474"/>
                  <a:pt x="2081" y="1305"/>
                </a:cubicBezTo>
                <a:cubicBezTo>
                  <a:pt x="1967" y="1305"/>
                  <a:pt x="1853" y="1305"/>
                  <a:pt x="1740" y="1305"/>
                </a:cubicBezTo>
                <a:close/>
                <a:moveTo>
                  <a:pt x="15336" y="1220"/>
                </a:moveTo>
                <a:cubicBezTo>
                  <a:pt x="15200" y="1220"/>
                  <a:pt x="15114" y="1265"/>
                  <a:pt x="15080" y="1356"/>
                </a:cubicBezTo>
                <a:cubicBezTo>
                  <a:pt x="15080" y="1412"/>
                  <a:pt x="15080" y="1469"/>
                  <a:pt x="15080" y="1525"/>
                </a:cubicBezTo>
                <a:cubicBezTo>
                  <a:pt x="15114" y="1627"/>
                  <a:pt x="15183" y="1672"/>
                  <a:pt x="15285" y="1661"/>
                </a:cubicBezTo>
                <a:cubicBezTo>
                  <a:pt x="15609" y="1661"/>
                  <a:pt x="15933" y="1661"/>
                  <a:pt x="16257" y="1661"/>
                </a:cubicBezTo>
                <a:cubicBezTo>
                  <a:pt x="16393" y="1661"/>
                  <a:pt x="16461" y="1610"/>
                  <a:pt x="16461" y="1508"/>
                </a:cubicBezTo>
                <a:cubicBezTo>
                  <a:pt x="16461" y="1463"/>
                  <a:pt x="16461" y="1418"/>
                  <a:pt x="16461" y="1373"/>
                </a:cubicBezTo>
                <a:cubicBezTo>
                  <a:pt x="16461" y="1271"/>
                  <a:pt x="16382" y="1220"/>
                  <a:pt x="16223" y="1220"/>
                </a:cubicBezTo>
                <a:cubicBezTo>
                  <a:pt x="15927" y="1220"/>
                  <a:pt x="15632" y="1220"/>
                  <a:pt x="15336" y="1220"/>
                </a:cubicBezTo>
                <a:close/>
                <a:moveTo>
                  <a:pt x="16801" y="810"/>
                </a:moveTo>
                <a:cubicBezTo>
                  <a:pt x="16775" y="810"/>
                  <a:pt x="16747" y="811"/>
                  <a:pt x="16717" y="814"/>
                </a:cubicBezTo>
                <a:cubicBezTo>
                  <a:pt x="16120" y="814"/>
                  <a:pt x="15524" y="814"/>
                  <a:pt x="14927" y="814"/>
                </a:cubicBezTo>
                <a:cubicBezTo>
                  <a:pt x="14756" y="814"/>
                  <a:pt x="14637" y="893"/>
                  <a:pt x="14569" y="1051"/>
                </a:cubicBezTo>
                <a:cubicBezTo>
                  <a:pt x="14739" y="1051"/>
                  <a:pt x="14910" y="1051"/>
                  <a:pt x="15080" y="1051"/>
                </a:cubicBezTo>
                <a:cubicBezTo>
                  <a:pt x="15080" y="1124"/>
                  <a:pt x="15080" y="1198"/>
                  <a:pt x="15080" y="1271"/>
                </a:cubicBezTo>
                <a:cubicBezTo>
                  <a:pt x="15092" y="1113"/>
                  <a:pt x="15217" y="1040"/>
                  <a:pt x="15455" y="1051"/>
                </a:cubicBezTo>
                <a:cubicBezTo>
                  <a:pt x="15842" y="1051"/>
                  <a:pt x="16228" y="1051"/>
                  <a:pt x="16615" y="1051"/>
                </a:cubicBezTo>
                <a:cubicBezTo>
                  <a:pt x="16842" y="1051"/>
                  <a:pt x="16984" y="1096"/>
                  <a:pt x="17041" y="1186"/>
                </a:cubicBezTo>
                <a:cubicBezTo>
                  <a:pt x="17041" y="1164"/>
                  <a:pt x="17041" y="1141"/>
                  <a:pt x="17041" y="1119"/>
                </a:cubicBezTo>
                <a:cubicBezTo>
                  <a:pt x="17041" y="1102"/>
                  <a:pt x="17041" y="1085"/>
                  <a:pt x="17041" y="1068"/>
                </a:cubicBezTo>
                <a:cubicBezTo>
                  <a:pt x="17061" y="900"/>
                  <a:pt x="16981" y="814"/>
                  <a:pt x="16801" y="810"/>
                </a:cubicBezTo>
                <a:close/>
                <a:moveTo>
                  <a:pt x="6493" y="610"/>
                </a:moveTo>
                <a:cubicBezTo>
                  <a:pt x="6414" y="610"/>
                  <a:pt x="6357" y="661"/>
                  <a:pt x="6323" y="763"/>
                </a:cubicBezTo>
                <a:cubicBezTo>
                  <a:pt x="6323" y="893"/>
                  <a:pt x="6323" y="1023"/>
                  <a:pt x="6323" y="1152"/>
                </a:cubicBezTo>
                <a:cubicBezTo>
                  <a:pt x="6437" y="1152"/>
                  <a:pt x="6550" y="1152"/>
                  <a:pt x="6664" y="1152"/>
                </a:cubicBezTo>
                <a:cubicBezTo>
                  <a:pt x="6664" y="1068"/>
                  <a:pt x="6664" y="983"/>
                  <a:pt x="6664" y="898"/>
                </a:cubicBezTo>
                <a:cubicBezTo>
                  <a:pt x="6664" y="706"/>
                  <a:pt x="6607" y="610"/>
                  <a:pt x="6493" y="610"/>
                </a:cubicBezTo>
                <a:close/>
                <a:moveTo>
                  <a:pt x="1910" y="610"/>
                </a:moveTo>
                <a:cubicBezTo>
                  <a:pt x="1831" y="610"/>
                  <a:pt x="1774" y="661"/>
                  <a:pt x="1740" y="763"/>
                </a:cubicBezTo>
                <a:cubicBezTo>
                  <a:pt x="1740" y="893"/>
                  <a:pt x="1740" y="1023"/>
                  <a:pt x="1740" y="1152"/>
                </a:cubicBezTo>
                <a:cubicBezTo>
                  <a:pt x="1853" y="1152"/>
                  <a:pt x="1967" y="1152"/>
                  <a:pt x="2081" y="1152"/>
                </a:cubicBezTo>
                <a:cubicBezTo>
                  <a:pt x="2081" y="1068"/>
                  <a:pt x="2081" y="983"/>
                  <a:pt x="2081" y="898"/>
                </a:cubicBezTo>
                <a:cubicBezTo>
                  <a:pt x="2081" y="706"/>
                  <a:pt x="2024" y="610"/>
                  <a:pt x="1910" y="610"/>
                </a:cubicBezTo>
                <a:close/>
                <a:moveTo>
                  <a:pt x="10307" y="186"/>
                </a:moveTo>
                <a:cubicBezTo>
                  <a:pt x="10626" y="191"/>
                  <a:pt x="10774" y="309"/>
                  <a:pt x="10753" y="542"/>
                </a:cubicBezTo>
                <a:cubicBezTo>
                  <a:pt x="10741" y="734"/>
                  <a:pt x="10605" y="1328"/>
                  <a:pt x="10344" y="2322"/>
                </a:cubicBezTo>
                <a:cubicBezTo>
                  <a:pt x="10366" y="2424"/>
                  <a:pt x="10395" y="2520"/>
                  <a:pt x="10429" y="2610"/>
                </a:cubicBezTo>
                <a:cubicBezTo>
                  <a:pt x="10463" y="2689"/>
                  <a:pt x="10525" y="2881"/>
                  <a:pt x="10616" y="3186"/>
                </a:cubicBezTo>
                <a:cubicBezTo>
                  <a:pt x="10685" y="3401"/>
                  <a:pt x="10781" y="3565"/>
                  <a:pt x="10906" y="3678"/>
                </a:cubicBezTo>
                <a:cubicBezTo>
                  <a:pt x="10918" y="3644"/>
                  <a:pt x="10935" y="3616"/>
                  <a:pt x="10957" y="3593"/>
                </a:cubicBezTo>
                <a:cubicBezTo>
                  <a:pt x="11060" y="3491"/>
                  <a:pt x="11134" y="3390"/>
                  <a:pt x="11179" y="3288"/>
                </a:cubicBezTo>
                <a:cubicBezTo>
                  <a:pt x="11509" y="2768"/>
                  <a:pt x="11679" y="2401"/>
                  <a:pt x="11691" y="2186"/>
                </a:cubicBezTo>
                <a:cubicBezTo>
                  <a:pt x="11691" y="1712"/>
                  <a:pt x="11691" y="1237"/>
                  <a:pt x="11691" y="763"/>
                </a:cubicBezTo>
                <a:cubicBezTo>
                  <a:pt x="11878" y="763"/>
                  <a:pt x="12066" y="763"/>
                  <a:pt x="12253" y="763"/>
                </a:cubicBezTo>
                <a:cubicBezTo>
                  <a:pt x="12253" y="1237"/>
                  <a:pt x="12253" y="1712"/>
                  <a:pt x="12253" y="2186"/>
                </a:cubicBezTo>
                <a:cubicBezTo>
                  <a:pt x="12242" y="2265"/>
                  <a:pt x="12231" y="2339"/>
                  <a:pt x="12219" y="2407"/>
                </a:cubicBezTo>
                <a:cubicBezTo>
                  <a:pt x="12270" y="2407"/>
                  <a:pt x="12321" y="2407"/>
                  <a:pt x="12373" y="2407"/>
                </a:cubicBezTo>
                <a:cubicBezTo>
                  <a:pt x="12373" y="2740"/>
                  <a:pt x="12373" y="3073"/>
                  <a:pt x="12373" y="3407"/>
                </a:cubicBezTo>
                <a:cubicBezTo>
                  <a:pt x="12361" y="3610"/>
                  <a:pt x="12429" y="3712"/>
                  <a:pt x="12577" y="3712"/>
                </a:cubicBezTo>
                <a:cubicBezTo>
                  <a:pt x="12645" y="3712"/>
                  <a:pt x="12714" y="3712"/>
                  <a:pt x="12782" y="3712"/>
                </a:cubicBezTo>
                <a:cubicBezTo>
                  <a:pt x="13009" y="3689"/>
                  <a:pt x="13168" y="3480"/>
                  <a:pt x="13259" y="3085"/>
                </a:cubicBezTo>
                <a:cubicBezTo>
                  <a:pt x="13305" y="3740"/>
                  <a:pt x="13100" y="4045"/>
                  <a:pt x="12645" y="4000"/>
                </a:cubicBezTo>
                <a:cubicBezTo>
                  <a:pt x="12537" y="4000"/>
                  <a:pt x="12429" y="4000"/>
                  <a:pt x="12321" y="4000"/>
                </a:cubicBezTo>
                <a:cubicBezTo>
                  <a:pt x="11969" y="3988"/>
                  <a:pt x="11793" y="3830"/>
                  <a:pt x="11793" y="3525"/>
                </a:cubicBezTo>
                <a:cubicBezTo>
                  <a:pt x="11793" y="3469"/>
                  <a:pt x="11793" y="3412"/>
                  <a:pt x="11793" y="3356"/>
                </a:cubicBezTo>
                <a:cubicBezTo>
                  <a:pt x="11736" y="3457"/>
                  <a:pt x="11679" y="3536"/>
                  <a:pt x="11622" y="3593"/>
                </a:cubicBezTo>
                <a:cubicBezTo>
                  <a:pt x="11588" y="3638"/>
                  <a:pt x="11560" y="3689"/>
                  <a:pt x="11537" y="3745"/>
                </a:cubicBezTo>
                <a:cubicBezTo>
                  <a:pt x="11378" y="4017"/>
                  <a:pt x="11020" y="4118"/>
                  <a:pt x="10463" y="4051"/>
                </a:cubicBezTo>
                <a:cubicBezTo>
                  <a:pt x="10599" y="3971"/>
                  <a:pt x="10719" y="3875"/>
                  <a:pt x="10821" y="3762"/>
                </a:cubicBezTo>
                <a:cubicBezTo>
                  <a:pt x="10400" y="3830"/>
                  <a:pt x="10145" y="3661"/>
                  <a:pt x="10054" y="3254"/>
                </a:cubicBezTo>
                <a:cubicBezTo>
                  <a:pt x="9974" y="3457"/>
                  <a:pt x="9917" y="3587"/>
                  <a:pt x="9883" y="3644"/>
                </a:cubicBezTo>
                <a:cubicBezTo>
                  <a:pt x="9747" y="3926"/>
                  <a:pt x="9497" y="4034"/>
                  <a:pt x="9133" y="3966"/>
                </a:cubicBezTo>
                <a:cubicBezTo>
                  <a:pt x="9201" y="3842"/>
                  <a:pt x="9281" y="3678"/>
                  <a:pt x="9372" y="3474"/>
                </a:cubicBezTo>
                <a:cubicBezTo>
                  <a:pt x="9508" y="3147"/>
                  <a:pt x="9639" y="2774"/>
                  <a:pt x="9764" y="2356"/>
                </a:cubicBezTo>
                <a:cubicBezTo>
                  <a:pt x="9696" y="2152"/>
                  <a:pt x="9593" y="1819"/>
                  <a:pt x="9457" y="1356"/>
                </a:cubicBezTo>
                <a:cubicBezTo>
                  <a:pt x="9366" y="1062"/>
                  <a:pt x="9303" y="836"/>
                  <a:pt x="9269" y="678"/>
                </a:cubicBezTo>
                <a:cubicBezTo>
                  <a:pt x="9474" y="678"/>
                  <a:pt x="9679" y="678"/>
                  <a:pt x="9883" y="678"/>
                </a:cubicBezTo>
                <a:cubicBezTo>
                  <a:pt x="9929" y="915"/>
                  <a:pt x="9980" y="1136"/>
                  <a:pt x="10037" y="1339"/>
                </a:cubicBezTo>
                <a:cubicBezTo>
                  <a:pt x="10116" y="966"/>
                  <a:pt x="10162" y="701"/>
                  <a:pt x="10173" y="542"/>
                </a:cubicBezTo>
                <a:cubicBezTo>
                  <a:pt x="10184" y="407"/>
                  <a:pt x="10133" y="345"/>
                  <a:pt x="10020" y="356"/>
                </a:cubicBezTo>
                <a:cubicBezTo>
                  <a:pt x="9730" y="356"/>
                  <a:pt x="9440" y="356"/>
                  <a:pt x="9150" y="356"/>
                </a:cubicBezTo>
                <a:cubicBezTo>
                  <a:pt x="9150" y="299"/>
                  <a:pt x="9150" y="243"/>
                  <a:pt x="9150" y="186"/>
                </a:cubicBezTo>
                <a:cubicBezTo>
                  <a:pt x="9514" y="186"/>
                  <a:pt x="9878" y="186"/>
                  <a:pt x="10241" y="186"/>
                </a:cubicBezTo>
                <a:cubicBezTo>
                  <a:pt x="10264" y="186"/>
                  <a:pt x="10286" y="186"/>
                  <a:pt x="10307" y="186"/>
                </a:cubicBezTo>
                <a:close/>
                <a:moveTo>
                  <a:pt x="10889" y="119"/>
                </a:moveTo>
                <a:cubicBezTo>
                  <a:pt x="11082" y="119"/>
                  <a:pt x="11276" y="119"/>
                  <a:pt x="11469" y="119"/>
                </a:cubicBezTo>
                <a:cubicBezTo>
                  <a:pt x="11469" y="232"/>
                  <a:pt x="11469" y="345"/>
                  <a:pt x="11469" y="458"/>
                </a:cubicBezTo>
                <a:cubicBezTo>
                  <a:pt x="11492" y="254"/>
                  <a:pt x="11628" y="153"/>
                  <a:pt x="11878" y="153"/>
                </a:cubicBezTo>
                <a:cubicBezTo>
                  <a:pt x="12083" y="153"/>
                  <a:pt x="12287" y="153"/>
                  <a:pt x="12492" y="153"/>
                </a:cubicBezTo>
                <a:cubicBezTo>
                  <a:pt x="12890" y="153"/>
                  <a:pt x="13083" y="311"/>
                  <a:pt x="13072" y="627"/>
                </a:cubicBezTo>
                <a:cubicBezTo>
                  <a:pt x="13072" y="1339"/>
                  <a:pt x="13072" y="2051"/>
                  <a:pt x="13072" y="2763"/>
                </a:cubicBezTo>
                <a:cubicBezTo>
                  <a:pt x="12878" y="2763"/>
                  <a:pt x="12685" y="2763"/>
                  <a:pt x="12492" y="2763"/>
                </a:cubicBezTo>
                <a:cubicBezTo>
                  <a:pt x="12492" y="2062"/>
                  <a:pt x="12492" y="1362"/>
                  <a:pt x="12492" y="661"/>
                </a:cubicBezTo>
                <a:cubicBezTo>
                  <a:pt x="12515" y="412"/>
                  <a:pt x="12373" y="299"/>
                  <a:pt x="12066" y="322"/>
                </a:cubicBezTo>
                <a:cubicBezTo>
                  <a:pt x="11986" y="322"/>
                  <a:pt x="11907" y="322"/>
                  <a:pt x="11827" y="322"/>
                </a:cubicBezTo>
                <a:cubicBezTo>
                  <a:pt x="11600" y="311"/>
                  <a:pt x="11480" y="396"/>
                  <a:pt x="11469" y="576"/>
                </a:cubicBezTo>
                <a:cubicBezTo>
                  <a:pt x="11469" y="1311"/>
                  <a:pt x="11469" y="2045"/>
                  <a:pt x="11469" y="2779"/>
                </a:cubicBezTo>
                <a:cubicBezTo>
                  <a:pt x="11276" y="2779"/>
                  <a:pt x="11082" y="2779"/>
                  <a:pt x="10889" y="2779"/>
                </a:cubicBezTo>
                <a:cubicBezTo>
                  <a:pt x="10889" y="1893"/>
                  <a:pt x="10889" y="1006"/>
                  <a:pt x="10889" y="119"/>
                </a:cubicBezTo>
                <a:close/>
                <a:moveTo>
                  <a:pt x="4822" y="51"/>
                </a:moveTo>
                <a:cubicBezTo>
                  <a:pt x="5033" y="51"/>
                  <a:pt x="5243" y="51"/>
                  <a:pt x="5453" y="51"/>
                </a:cubicBezTo>
                <a:cubicBezTo>
                  <a:pt x="5453" y="525"/>
                  <a:pt x="5533" y="819"/>
                  <a:pt x="5692" y="932"/>
                </a:cubicBezTo>
                <a:cubicBezTo>
                  <a:pt x="5146" y="1023"/>
                  <a:pt x="4868" y="898"/>
                  <a:pt x="4857" y="559"/>
                </a:cubicBezTo>
                <a:cubicBezTo>
                  <a:pt x="4834" y="424"/>
                  <a:pt x="4822" y="254"/>
                  <a:pt x="4822" y="51"/>
                </a:cubicBezTo>
                <a:close/>
                <a:moveTo>
                  <a:pt x="239" y="51"/>
                </a:moveTo>
                <a:cubicBezTo>
                  <a:pt x="449" y="51"/>
                  <a:pt x="660" y="51"/>
                  <a:pt x="870" y="51"/>
                </a:cubicBezTo>
                <a:cubicBezTo>
                  <a:pt x="870" y="525"/>
                  <a:pt x="950" y="819"/>
                  <a:pt x="1109" y="932"/>
                </a:cubicBezTo>
                <a:cubicBezTo>
                  <a:pt x="563" y="1023"/>
                  <a:pt x="285" y="898"/>
                  <a:pt x="273" y="559"/>
                </a:cubicBezTo>
                <a:cubicBezTo>
                  <a:pt x="251" y="424"/>
                  <a:pt x="239" y="254"/>
                  <a:pt x="239" y="51"/>
                </a:cubicBezTo>
                <a:close/>
                <a:moveTo>
                  <a:pt x="16820" y="34"/>
                </a:moveTo>
                <a:cubicBezTo>
                  <a:pt x="17053" y="34"/>
                  <a:pt x="17286" y="34"/>
                  <a:pt x="17519" y="34"/>
                </a:cubicBezTo>
                <a:cubicBezTo>
                  <a:pt x="17359" y="305"/>
                  <a:pt x="17223" y="458"/>
                  <a:pt x="17109" y="492"/>
                </a:cubicBezTo>
                <a:cubicBezTo>
                  <a:pt x="16996" y="548"/>
                  <a:pt x="16751" y="554"/>
                  <a:pt x="16376" y="508"/>
                </a:cubicBezTo>
                <a:cubicBezTo>
                  <a:pt x="16524" y="441"/>
                  <a:pt x="16672" y="283"/>
                  <a:pt x="16820" y="34"/>
                </a:cubicBezTo>
                <a:close/>
                <a:moveTo>
                  <a:pt x="14108" y="34"/>
                </a:moveTo>
                <a:cubicBezTo>
                  <a:pt x="14341" y="34"/>
                  <a:pt x="14574" y="34"/>
                  <a:pt x="14808" y="34"/>
                </a:cubicBezTo>
                <a:cubicBezTo>
                  <a:pt x="14944" y="283"/>
                  <a:pt x="15092" y="441"/>
                  <a:pt x="15251" y="508"/>
                </a:cubicBezTo>
                <a:cubicBezTo>
                  <a:pt x="14864" y="554"/>
                  <a:pt x="14614" y="548"/>
                  <a:pt x="14501" y="492"/>
                </a:cubicBezTo>
                <a:cubicBezTo>
                  <a:pt x="14387" y="458"/>
                  <a:pt x="14256" y="305"/>
                  <a:pt x="14108" y="34"/>
                </a:cubicBezTo>
                <a:close/>
                <a:moveTo>
                  <a:pt x="15472" y="0"/>
                </a:moveTo>
                <a:cubicBezTo>
                  <a:pt x="15711" y="0"/>
                  <a:pt x="15950" y="0"/>
                  <a:pt x="16189" y="0"/>
                </a:cubicBezTo>
                <a:cubicBezTo>
                  <a:pt x="16189" y="215"/>
                  <a:pt x="16189" y="429"/>
                  <a:pt x="16189" y="644"/>
                </a:cubicBezTo>
                <a:cubicBezTo>
                  <a:pt x="16479" y="644"/>
                  <a:pt x="16768" y="644"/>
                  <a:pt x="17058" y="644"/>
                </a:cubicBezTo>
                <a:cubicBezTo>
                  <a:pt x="17502" y="621"/>
                  <a:pt x="17712" y="763"/>
                  <a:pt x="17689" y="1068"/>
                </a:cubicBezTo>
                <a:cubicBezTo>
                  <a:pt x="17689" y="1073"/>
                  <a:pt x="17689" y="1079"/>
                  <a:pt x="17689" y="1085"/>
                </a:cubicBezTo>
                <a:cubicBezTo>
                  <a:pt x="17689" y="1209"/>
                  <a:pt x="17655" y="1316"/>
                  <a:pt x="17587" y="1407"/>
                </a:cubicBezTo>
                <a:cubicBezTo>
                  <a:pt x="17416" y="1407"/>
                  <a:pt x="17246" y="1407"/>
                  <a:pt x="17075" y="1407"/>
                </a:cubicBezTo>
                <a:cubicBezTo>
                  <a:pt x="17075" y="1441"/>
                  <a:pt x="17075" y="1474"/>
                  <a:pt x="17075" y="1508"/>
                </a:cubicBezTo>
                <a:cubicBezTo>
                  <a:pt x="17098" y="1746"/>
                  <a:pt x="16956" y="1853"/>
                  <a:pt x="16649" y="1830"/>
                </a:cubicBezTo>
                <a:cubicBezTo>
                  <a:pt x="16251" y="1830"/>
                  <a:pt x="15853" y="1830"/>
                  <a:pt x="15455" y="1830"/>
                </a:cubicBezTo>
                <a:cubicBezTo>
                  <a:pt x="15217" y="1842"/>
                  <a:pt x="15092" y="1780"/>
                  <a:pt x="15080" y="1644"/>
                </a:cubicBezTo>
                <a:cubicBezTo>
                  <a:pt x="15080" y="1717"/>
                  <a:pt x="15080" y="1791"/>
                  <a:pt x="15080" y="1864"/>
                </a:cubicBezTo>
                <a:cubicBezTo>
                  <a:pt x="14876" y="1864"/>
                  <a:pt x="14671" y="1864"/>
                  <a:pt x="14466" y="1864"/>
                </a:cubicBezTo>
                <a:cubicBezTo>
                  <a:pt x="14466" y="1700"/>
                  <a:pt x="14466" y="1537"/>
                  <a:pt x="14466" y="1373"/>
                </a:cubicBezTo>
                <a:cubicBezTo>
                  <a:pt x="14273" y="1373"/>
                  <a:pt x="14080" y="1373"/>
                  <a:pt x="13887" y="1373"/>
                </a:cubicBezTo>
                <a:cubicBezTo>
                  <a:pt x="13887" y="1130"/>
                  <a:pt x="13887" y="887"/>
                  <a:pt x="13887" y="644"/>
                </a:cubicBezTo>
                <a:cubicBezTo>
                  <a:pt x="14108" y="644"/>
                  <a:pt x="14330" y="644"/>
                  <a:pt x="14552" y="644"/>
                </a:cubicBezTo>
                <a:cubicBezTo>
                  <a:pt x="14552" y="757"/>
                  <a:pt x="14552" y="870"/>
                  <a:pt x="14552" y="983"/>
                </a:cubicBezTo>
                <a:cubicBezTo>
                  <a:pt x="14574" y="757"/>
                  <a:pt x="14756" y="644"/>
                  <a:pt x="15097" y="644"/>
                </a:cubicBezTo>
                <a:cubicBezTo>
                  <a:pt x="15222" y="644"/>
                  <a:pt x="15347" y="644"/>
                  <a:pt x="15472" y="644"/>
                </a:cubicBezTo>
                <a:cubicBezTo>
                  <a:pt x="15472" y="429"/>
                  <a:pt x="15472" y="215"/>
                  <a:pt x="15472" y="0"/>
                </a:cubicBezTo>
                <a:close/>
                <a:moveTo>
                  <a:pt x="6272" y="0"/>
                </a:moveTo>
                <a:cubicBezTo>
                  <a:pt x="6493" y="0"/>
                  <a:pt x="6715" y="0"/>
                  <a:pt x="6937" y="0"/>
                </a:cubicBezTo>
                <a:cubicBezTo>
                  <a:pt x="6880" y="158"/>
                  <a:pt x="6829" y="299"/>
                  <a:pt x="6783" y="424"/>
                </a:cubicBezTo>
                <a:cubicBezTo>
                  <a:pt x="7124" y="412"/>
                  <a:pt x="7278" y="565"/>
                  <a:pt x="7244" y="881"/>
                </a:cubicBezTo>
                <a:cubicBezTo>
                  <a:pt x="7244" y="1763"/>
                  <a:pt x="7244" y="2644"/>
                  <a:pt x="7244" y="3525"/>
                </a:cubicBezTo>
                <a:cubicBezTo>
                  <a:pt x="7244" y="3548"/>
                  <a:pt x="7244" y="3576"/>
                  <a:pt x="7244" y="3610"/>
                </a:cubicBezTo>
                <a:cubicBezTo>
                  <a:pt x="7357" y="3655"/>
                  <a:pt x="7488" y="3678"/>
                  <a:pt x="7636" y="3678"/>
                </a:cubicBezTo>
                <a:cubicBezTo>
                  <a:pt x="7829" y="3712"/>
                  <a:pt x="7920" y="3570"/>
                  <a:pt x="7909" y="3254"/>
                </a:cubicBezTo>
                <a:cubicBezTo>
                  <a:pt x="7909" y="2525"/>
                  <a:pt x="7909" y="1796"/>
                  <a:pt x="7909" y="1068"/>
                </a:cubicBezTo>
                <a:cubicBezTo>
                  <a:pt x="7704" y="1068"/>
                  <a:pt x="7499" y="1068"/>
                  <a:pt x="7295" y="1068"/>
                </a:cubicBezTo>
                <a:cubicBezTo>
                  <a:pt x="7295" y="1017"/>
                  <a:pt x="7295" y="966"/>
                  <a:pt x="7295" y="915"/>
                </a:cubicBezTo>
                <a:cubicBezTo>
                  <a:pt x="7499" y="915"/>
                  <a:pt x="7704" y="915"/>
                  <a:pt x="7909" y="915"/>
                </a:cubicBezTo>
                <a:cubicBezTo>
                  <a:pt x="7909" y="610"/>
                  <a:pt x="7909" y="305"/>
                  <a:pt x="7909" y="0"/>
                </a:cubicBezTo>
                <a:cubicBezTo>
                  <a:pt x="8096" y="0"/>
                  <a:pt x="8284" y="0"/>
                  <a:pt x="8471" y="0"/>
                </a:cubicBezTo>
                <a:cubicBezTo>
                  <a:pt x="8471" y="305"/>
                  <a:pt x="8471" y="610"/>
                  <a:pt x="8471" y="915"/>
                </a:cubicBezTo>
                <a:cubicBezTo>
                  <a:pt x="8545" y="915"/>
                  <a:pt x="8619" y="915"/>
                  <a:pt x="8693" y="915"/>
                </a:cubicBezTo>
                <a:cubicBezTo>
                  <a:pt x="8693" y="966"/>
                  <a:pt x="8693" y="1017"/>
                  <a:pt x="8693" y="1068"/>
                </a:cubicBezTo>
                <a:cubicBezTo>
                  <a:pt x="8619" y="1068"/>
                  <a:pt x="8545" y="1068"/>
                  <a:pt x="8471" y="1068"/>
                </a:cubicBezTo>
                <a:cubicBezTo>
                  <a:pt x="8471" y="1876"/>
                  <a:pt x="8471" y="2683"/>
                  <a:pt x="8471" y="3491"/>
                </a:cubicBezTo>
                <a:cubicBezTo>
                  <a:pt x="8483" y="3864"/>
                  <a:pt x="8335" y="4045"/>
                  <a:pt x="8028" y="4034"/>
                </a:cubicBezTo>
                <a:cubicBezTo>
                  <a:pt x="7687" y="4011"/>
                  <a:pt x="7426" y="3875"/>
                  <a:pt x="7244" y="3627"/>
                </a:cubicBezTo>
                <a:cubicBezTo>
                  <a:pt x="7221" y="3909"/>
                  <a:pt x="7085" y="4045"/>
                  <a:pt x="6834" y="4034"/>
                </a:cubicBezTo>
                <a:cubicBezTo>
                  <a:pt x="6539" y="4022"/>
                  <a:pt x="6346" y="3915"/>
                  <a:pt x="6255" y="3712"/>
                </a:cubicBezTo>
                <a:cubicBezTo>
                  <a:pt x="6175" y="3881"/>
                  <a:pt x="5936" y="3943"/>
                  <a:pt x="5539" y="3898"/>
                </a:cubicBezTo>
                <a:cubicBezTo>
                  <a:pt x="5675" y="3785"/>
                  <a:pt x="5772" y="3672"/>
                  <a:pt x="5828" y="3559"/>
                </a:cubicBezTo>
                <a:cubicBezTo>
                  <a:pt x="5942" y="3322"/>
                  <a:pt x="6062" y="3017"/>
                  <a:pt x="6187" y="2644"/>
                </a:cubicBezTo>
                <a:cubicBezTo>
                  <a:pt x="5982" y="2644"/>
                  <a:pt x="5777" y="2644"/>
                  <a:pt x="5573" y="2644"/>
                </a:cubicBezTo>
                <a:cubicBezTo>
                  <a:pt x="5573" y="2599"/>
                  <a:pt x="5573" y="2553"/>
                  <a:pt x="5573" y="2508"/>
                </a:cubicBezTo>
                <a:cubicBezTo>
                  <a:pt x="5635" y="2508"/>
                  <a:pt x="5698" y="2508"/>
                  <a:pt x="5760" y="2508"/>
                </a:cubicBezTo>
                <a:cubicBezTo>
                  <a:pt x="5760" y="1813"/>
                  <a:pt x="5760" y="1119"/>
                  <a:pt x="5760" y="424"/>
                </a:cubicBezTo>
                <a:cubicBezTo>
                  <a:pt x="5874" y="424"/>
                  <a:pt x="5988" y="424"/>
                  <a:pt x="6101" y="424"/>
                </a:cubicBezTo>
                <a:cubicBezTo>
                  <a:pt x="6135" y="379"/>
                  <a:pt x="6187" y="254"/>
                  <a:pt x="6255" y="51"/>
                </a:cubicBezTo>
                <a:cubicBezTo>
                  <a:pt x="6255" y="62"/>
                  <a:pt x="6260" y="45"/>
                  <a:pt x="6272" y="0"/>
                </a:cubicBezTo>
                <a:close/>
                <a:moveTo>
                  <a:pt x="1689" y="0"/>
                </a:moveTo>
                <a:cubicBezTo>
                  <a:pt x="1910" y="0"/>
                  <a:pt x="2132" y="0"/>
                  <a:pt x="2354" y="0"/>
                </a:cubicBezTo>
                <a:cubicBezTo>
                  <a:pt x="2297" y="158"/>
                  <a:pt x="2246" y="299"/>
                  <a:pt x="2200" y="424"/>
                </a:cubicBezTo>
                <a:cubicBezTo>
                  <a:pt x="2541" y="412"/>
                  <a:pt x="2695" y="565"/>
                  <a:pt x="2660" y="881"/>
                </a:cubicBezTo>
                <a:cubicBezTo>
                  <a:pt x="2660" y="1763"/>
                  <a:pt x="2660" y="2644"/>
                  <a:pt x="2660" y="3525"/>
                </a:cubicBezTo>
                <a:cubicBezTo>
                  <a:pt x="2660" y="3548"/>
                  <a:pt x="2660" y="3576"/>
                  <a:pt x="2660" y="3610"/>
                </a:cubicBezTo>
                <a:cubicBezTo>
                  <a:pt x="2774" y="3655"/>
                  <a:pt x="2905" y="3678"/>
                  <a:pt x="3053" y="3678"/>
                </a:cubicBezTo>
                <a:cubicBezTo>
                  <a:pt x="3246" y="3712"/>
                  <a:pt x="3337" y="3570"/>
                  <a:pt x="3325" y="3254"/>
                </a:cubicBezTo>
                <a:cubicBezTo>
                  <a:pt x="3325" y="2525"/>
                  <a:pt x="3325" y="1796"/>
                  <a:pt x="3325" y="1068"/>
                </a:cubicBezTo>
                <a:cubicBezTo>
                  <a:pt x="3121" y="1068"/>
                  <a:pt x="2916" y="1068"/>
                  <a:pt x="2712" y="1068"/>
                </a:cubicBezTo>
                <a:cubicBezTo>
                  <a:pt x="2712" y="1017"/>
                  <a:pt x="2712" y="966"/>
                  <a:pt x="2712" y="915"/>
                </a:cubicBezTo>
                <a:cubicBezTo>
                  <a:pt x="2916" y="915"/>
                  <a:pt x="3121" y="915"/>
                  <a:pt x="3325" y="915"/>
                </a:cubicBezTo>
                <a:cubicBezTo>
                  <a:pt x="3325" y="610"/>
                  <a:pt x="3325" y="305"/>
                  <a:pt x="3325" y="0"/>
                </a:cubicBezTo>
                <a:cubicBezTo>
                  <a:pt x="3513" y="0"/>
                  <a:pt x="3701" y="0"/>
                  <a:pt x="3888" y="0"/>
                </a:cubicBezTo>
                <a:cubicBezTo>
                  <a:pt x="3888" y="305"/>
                  <a:pt x="3888" y="610"/>
                  <a:pt x="3888" y="915"/>
                </a:cubicBezTo>
                <a:cubicBezTo>
                  <a:pt x="3962" y="915"/>
                  <a:pt x="4036" y="915"/>
                  <a:pt x="4110" y="915"/>
                </a:cubicBezTo>
                <a:cubicBezTo>
                  <a:pt x="4110" y="966"/>
                  <a:pt x="4110" y="1017"/>
                  <a:pt x="4110" y="1068"/>
                </a:cubicBezTo>
                <a:cubicBezTo>
                  <a:pt x="4036" y="1068"/>
                  <a:pt x="3962" y="1068"/>
                  <a:pt x="3888" y="1068"/>
                </a:cubicBezTo>
                <a:cubicBezTo>
                  <a:pt x="3888" y="1876"/>
                  <a:pt x="3888" y="2683"/>
                  <a:pt x="3888" y="3491"/>
                </a:cubicBezTo>
                <a:cubicBezTo>
                  <a:pt x="3899" y="3864"/>
                  <a:pt x="3752" y="4045"/>
                  <a:pt x="3445" y="4034"/>
                </a:cubicBezTo>
                <a:cubicBezTo>
                  <a:pt x="3104" y="4011"/>
                  <a:pt x="2842" y="3875"/>
                  <a:pt x="2660" y="3627"/>
                </a:cubicBezTo>
                <a:cubicBezTo>
                  <a:pt x="2638" y="3909"/>
                  <a:pt x="2501" y="4045"/>
                  <a:pt x="2251" y="4034"/>
                </a:cubicBezTo>
                <a:cubicBezTo>
                  <a:pt x="1956" y="4022"/>
                  <a:pt x="1762" y="3915"/>
                  <a:pt x="1671" y="3712"/>
                </a:cubicBezTo>
                <a:cubicBezTo>
                  <a:pt x="1592" y="3881"/>
                  <a:pt x="1353" y="3943"/>
                  <a:pt x="955" y="3898"/>
                </a:cubicBezTo>
                <a:cubicBezTo>
                  <a:pt x="1092" y="3785"/>
                  <a:pt x="1188" y="3672"/>
                  <a:pt x="1245" y="3559"/>
                </a:cubicBezTo>
                <a:cubicBezTo>
                  <a:pt x="1359" y="3322"/>
                  <a:pt x="1478" y="3017"/>
                  <a:pt x="1603" y="2644"/>
                </a:cubicBezTo>
                <a:cubicBezTo>
                  <a:pt x="1399" y="2644"/>
                  <a:pt x="1194" y="2644"/>
                  <a:pt x="989" y="2644"/>
                </a:cubicBezTo>
                <a:cubicBezTo>
                  <a:pt x="989" y="2599"/>
                  <a:pt x="989" y="2553"/>
                  <a:pt x="989" y="2508"/>
                </a:cubicBezTo>
                <a:cubicBezTo>
                  <a:pt x="1052" y="2508"/>
                  <a:pt x="1114" y="2508"/>
                  <a:pt x="1177" y="2508"/>
                </a:cubicBezTo>
                <a:cubicBezTo>
                  <a:pt x="1177" y="1813"/>
                  <a:pt x="1177" y="1119"/>
                  <a:pt x="1177" y="424"/>
                </a:cubicBezTo>
                <a:cubicBezTo>
                  <a:pt x="1291" y="424"/>
                  <a:pt x="1404" y="424"/>
                  <a:pt x="1518" y="424"/>
                </a:cubicBezTo>
                <a:cubicBezTo>
                  <a:pt x="1552" y="379"/>
                  <a:pt x="1603" y="254"/>
                  <a:pt x="1671" y="51"/>
                </a:cubicBezTo>
                <a:cubicBezTo>
                  <a:pt x="1671" y="62"/>
                  <a:pt x="1677" y="45"/>
                  <a:pt x="16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3359785" y="2190750"/>
            <a:ext cx="9072245" cy="14719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2190750"/>
            <a:ext cx="3119755" cy="14719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473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7513" y="2485013"/>
            <a:ext cx="944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一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95675" y="2204085"/>
            <a:ext cx="7753350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商品上架管理  </a:t>
            </a:r>
            <a:r>
              <a:rPr lang="en-US" altLang="zh-CN" sz="3200" dirty="0">
                <a:solidFill>
                  <a:schemeClr val="bg1"/>
                </a:solidFill>
              </a:rPr>
              <a:t>                  </a:t>
            </a:r>
            <a:endParaRPr lang="zh-CN" altLang="en-US" sz="3200" dirty="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094264" y="472770"/>
            <a:ext cx="2316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defRPr/>
            </a:pP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商品上架</a:t>
            </a: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2800" b="1" dirty="0">
              <a:solidFill>
                <a:srgbClr val="0070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425" y="504825"/>
            <a:ext cx="7924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1.1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28980" y="1169035"/>
            <a:ext cx="11163300" cy="12877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/>
              <a:t>       </a:t>
            </a:r>
            <a:r>
              <a:rPr lang="zh-CN" altLang="en-US"/>
              <a:t>商品上架管理是指供应商对照已发布的</a:t>
            </a:r>
            <a:r>
              <a:rPr lang="zh-CN" altLang="en-US"/>
              <a:t>有效标准</a:t>
            </a:r>
            <a:r>
              <a:rPr lang="zh-CN" altLang="en-US"/>
              <a:t>库推送商品，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专区审核通过后执行上架。</a:t>
            </a: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【集货商通过商品静态数据接口申请；原厂商通过商户中心</a:t>
            </a:r>
            <a:r>
              <a:rPr lang="en-US" altLang="zh-CN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"</a:t>
            </a: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商品维护“功能申请】</a:t>
            </a:r>
            <a:endPara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40000"/>
              </a:lnSpc>
            </a:pPr>
            <a:r>
              <a:rPr lang="en-US" altLang="zh-CN">
                <a:sym typeface="+mn-ea"/>
              </a:rPr>
              <a:t> </a:t>
            </a:r>
            <a:endPara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4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/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 flipH="1">
            <a:off x="767715" y="2204720"/>
            <a:ext cx="11125200" cy="34239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eaLnBrk="1" fontAlgn="auto" hangingPunct="1">
              <a:lnSpc>
                <a:spcPct val="150000"/>
              </a:lnSpc>
              <a:defRPr/>
            </a:pPr>
            <a:r>
              <a:rPr lang="zh-CN" altLang="en-US" b="1">
                <a:solidFill>
                  <a:srgbClr val="02716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审核要点</a:t>
            </a:r>
            <a:endParaRPr lang="zh-CN" altLang="en-US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  <a:p>
            <a:pPr marL="285750" indent="-285750" eaLnBrk="1" fontAlgn="auto" hangingPunct="1">
              <a:lnSpc>
                <a:spcPct val="150000"/>
              </a:lnSpc>
              <a:buFont typeface="Wingdings" panose="05000000000000000000" charset="0"/>
              <a:buChar char="Ø"/>
              <a:defRPr/>
            </a:pPr>
            <a:r>
              <a:rPr lang="zh-CN" alt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质量资质有效性、合规性、一致性：</a:t>
            </a:r>
            <a:r>
              <a: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质量资质文件需在有效期内；质量资质文件为检测报告的，必须有合格结论；质量资质文件中商品规格型号与上架商品规格型号必须一致</a:t>
            </a:r>
            <a:r>
              <a: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等。</a:t>
            </a:r>
            <a:endParaRPr lang="zh-CN" altLang="en-US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  <a:p>
            <a:pPr marL="285750" indent="-285750" eaLnBrk="1" fontAlgn="auto" hangingPunct="1">
              <a:lnSpc>
                <a:spcPct val="150000"/>
              </a:lnSpc>
              <a:buFont typeface="Wingdings" panose="05000000000000000000" charset="0"/>
              <a:buChar char="Ø"/>
              <a:defRPr/>
            </a:pPr>
            <a:r>
              <a:rPr lang="zh-CN" alt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品牌授权合规性：</a:t>
            </a:r>
            <a:r>
              <a: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商品品牌需获得品牌方授权</a:t>
            </a:r>
            <a:endParaRPr lang="zh-CN" altLang="en-US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  <a:p>
            <a:pPr marL="285750" indent="-285750" eaLnBrk="1" fontAlgn="auto" hangingPunct="1">
              <a:lnSpc>
                <a:spcPct val="150000"/>
              </a:lnSpc>
              <a:buFont typeface="Wingdings" panose="05000000000000000000" charset="0"/>
              <a:buChar char="Ø"/>
              <a:defRPr/>
            </a:pPr>
            <a:r>
              <a:rPr lang="zh-CN" alt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商品价格合规性：</a:t>
            </a: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FZHei-B01S" panose="02010601030101010101" pitchFamily="2" charset="-122"/>
              </a:rPr>
              <a:t>商品申请上架期间不得变价</a:t>
            </a: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，价格上调、价格下调幅度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＞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50%</a:t>
            </a: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的，系统自动驳回上架</a:t>
            </a: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申请，上架申请失败。</a:t>
            </a:r>
            <a:endParaRPr lang="zh-CN" altLang="en-US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  <a:p>
            <a:pPr eaLnBrk="1" hangingPunct="1">
              <a:defRPr/>
            </a:pPr>
            <a:endParaRPr lang="zh-CN" altLang="en-US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  <a:p>
            <a:pPr eaLnBrk="1" hangingPunct="1">
              <a:defRPr/>
            </a:pPr>
            <a:endParaRPr lang="zh-CN" altLang="en-US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38" name="文本框 37"/>
          <p:cNvSpPr txBox="1"/>
          <p:nvPr userDrawn="1"/>
        </p:nvSpPr>
        <p:spPr>
          <a:xfrm>
            <a:off x="890905" y="4390390"/>
            <a:ext cx="11106785" cy="1840865"/>
          </a:xfrm>
          <a:prstGeom prst="rect">
            <a:avLst/>
          </a:prstGeom>
        </p:spPr>
        <p:txBody>
          <a:bodyPr wrap="square" rtlCol="0">
            <a:noAutofit/>
          </a:bodyPr>
          <a:p>
            <a:pPr algn="l"/>
            <a:endParaRPr lang="en-US" altLang="zh-CN"/>
          </a:p>
          <a:p>
            <a:pPr marL="0" indent="0" algn="l" defTabSz="0" rt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b="1">
                <a:solidFill>
                  <a:srgbClr val="02716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审核时效：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供应商申请上架后，于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T+1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个工作日完成审核。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None/>
            </a:pPr>
            <a:r>
              <a:rPr lang="zh-CN" altLang="en-US" b="1">
                <a:solidFill>
                  <a:srgbClr val="0074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审核结果执行：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专区审核通过后，系统自动执行办公类物资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价格指数规则、价格折扣、品类最高限价、商品最高限价、同参比价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管控，满足管控要求的，商品上架，变为上架状态；不满足的，商品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冻结。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 algn="l" fontAlgn="auto">
              <a:lnSpc>
                <a:spcPct val="150000"/>
              </a:lnSpc>
              <a:buFont typeface="Wingdings" panose="05000000000000000000" charset="0"/>
              <a:buChar char="u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l" fontAlgn="auto">
              <a:lnSpc>
                <a:spcPct val="150000"/>
              </a:lnSpc>
              <a:buFont typeface="Wingdings" panose="05000000000000000000" charset="0"/>
              <a:buChar char="u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094264" y="472770"/>
            <a:ext cx="4605020" cy="953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defRPr/>
            </a:pP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商品上架管理-</a:t>
            </a: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资质文件审核</a:t>
            </a:r>
            <a:endParaRPr lang="zh-CN" altLang="en-US" sz="2800" b="1" dirty="0">
              <a:solidFill>
                <a:srgbClr val="0070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>
              <a:defRPr/>
            </a:pPr>
            <a:endParaRPr lang="zh-CN" altLang="en-US" sz="2800" b="1" dirty="0">
              <a:solidFill>
                <a:srgbClr val="0070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425" y="504825"/>
            <a:ext cx="7924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1.2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700405" y="3569970"/>
          <a:ext cx="10533380" cy="315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565"/>
                <a:gridCol w="1921510"/>
                <a:gridCol w="3530600"/>
                <a:gridCol w="3916045"/>
                <a:gridCol w="581660"/>
              </a:tblGrid>
              <a:tr h="302260">
                <a:tc>
                  <a:txBody>
                    <a:bodyPr/>
                    <a:p>
                      <a:pPr marL="6858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125" b="1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sz="1125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  <a:tc>
                  <a:txBody>
                    <a:bodyPr/>
                    <a:p>
                      <a:pPr marL="6858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125" b="1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产品资质</a:t>
                      </a:r>
                      <a:endParaRPr lang="zh-CN" sz="1125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  <a:tc>
                  <a:txBody>
                    <a:bodyPr/>
                    <a:p>
                      <a:pPr marL="6858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125" b="1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提供材料</a:t>
                      </a:r>
                      <a:endParaRPr lang="zh-CN" sz="1125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  <a:tc>
                  <a:txBody>
                    <a:bodyPr/>
                    <a:p>
                      <a:pPr marL="6858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125" b="1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小类名称</a:t>
                      </a:r>
                      <a:endParaRPr lang="zh-CN" sz="1125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  <a:tc>
                  <a:txBody>
                    <a:bodyPr/>
                    <a:p>
                      <a:pPr marL="6858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125" b="1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小类</a:t>
                      </a:r>
                      <a:endParaRPr lang="zh-CN" sz="1125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</a:tr>
              <a:tr h="425450">
                <a:tc>
                  <a:txBody>
                    <a:bodyPr/>
                    <a:p>
                      <a:pPr marL="6858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975" b="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  <a:tc>
                  <a:txBody>
                    <a:bodyPr/>
                    <a:p>
                      <a:pPr marL="68580"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强制性认证</a:t>
                      </a:r>
                      <a:endParaRPr lang="zh-CN" sz="975" b="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  <a:tc>
                  <a:txBody>
                    <a:bodyPr/>
                    <a:p>
                      <a:pPr marL="68580"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国家强制性产品认证证书（</a:t>
                      </a:r>
                      <a:r>
                        <a:rPr lang="en-US" altLang="zh-CN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CCC</a:t>
                      </a:r>
                      <a:r>
                        <a:rPr lang="zh-CN" altLang="en-US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认证）</a:t>
                      </a:r>
                      <a:endParaRPr lang="zh-CN" altLang="en-US" sz="975" b="0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  <a:tc>
                  <a:txBody>
                    <a:bodyPr/>
                    <a:p>
                      <a:pPr marL="68580"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办公设备、照明设备及办公电器等中类下包括电视机、电冰箱、空调、打印机、工作灯等小类</a:t>
                      </a:r>
                      <a:endParaRPr lang="zh-CN" sz="975" b="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  <a:tc>
                  <a:txBody>
                    <a:bodyPr/>
                    <a:p>
                      <a:pPr marL="6858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</a:t>
                      </a:r>
                      <a:endParaRPr lang="en-US" altLang="zh-CN" sz="975" b="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</a:tr>
              <a:tr h="619125">
                <a:tc>
                  <a:txBody>
                    <a:bodyPr/>
                    <a:p>
                      <a:pPr marL="6858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975" b="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  <a:tc>
                  <a:txBody>
                    <a:bodyPr/>
                    <a:p>
                      <a:pPr marL="68580"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产品质量检验检测报告</a:t>
                      </a:r>
                      <a:endParaRPr lang="zh-CN" sz="975" b="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  <a:tc>
                  <a:txBody>
                    <a:bodyPr/>
                    <a:p>
                      <a:pPr marL="68580"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需含有</a:t>
                      </a:r>
                      <a:r>
                        <a:rPr lang="en-US" altLang="zh-CN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CMA</a:t>
                      </a:r>
                      <a:r>
                        <a:rPr lang="zh-CN" altLang="en-US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或</a:t>
                      </a:r>
                      <a:r>
                        <a:rPr lang="en-US" altLang="zh-CN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CNAS</a:t>
                      </a:r>
                      <a:r>
                        <a:rPr lang="zh-CN" altLang="en-US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认证标识、质检机构（国家权威机构）有效性签章或其他国家权威机构签章之一</a:t>
                      </a:r>
                      <a:endParaRPr lang="zh-CN" altLang="en-US" sz="975" b="0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  <a:tc>
                  <a:txBody>
                    <a:bodyPr/>
                    <a:p>
                      <a:pPr marL="68580"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办公耗材、办公电器、洗涤用品、体育用品等</a:t>
                      </a:r>
                      <a:endParaRPr lang="zh-CN" sz="975" b="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  <a:tc>
                  <a:txBody>
                    <a:bodyPr/>
                    <a:p>
                      <a:pPr marL="6858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91</a:t>
                      </a:r>
                      <a:endParaRPr lang="en-US" altLang="zh-CN" sz="975" b="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</a:tr>
              <a:tr h="426085">
                <a:tc>
                  <a:txBody>
                    <a:bodyPr/>
                    <a:p>
                      <a:pPr marL="6858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975" b="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  <a:tc>
                  <a:txBody>
                    <a:bodyPr/>
                    <a:p>
                      <a:pPr marL="68580"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产品质量检验检测报告或强制认证</a:t>
                      </a:r>
                      <a:endParaRPr lang="zh-CN" altLang="en-US" sz="975" b="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  <a:tc>
                  <a:txBody>
                    <a:bodyPr/>
                    <a:p>
                      <a:pPr marL="68580"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产品质量检验检测报告或强制认证证书</a:t>
                      </a:r>
                      <a:endParaRPr lang="zh-CN" altLang="en-US" sz="975" b="0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  <a:tc>
                  <a:txBody>
                    <a:bodyPr/>
                    <a:p>
                      <a:pPr marL="68580"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充电电源、工作灯（自动化灯）</a:t>
                      </a:r>
                      <a:endParaRPr lang="zh-CN" altLang="en-US" sz="975" b="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  <a:tc>
                  <a:txBody>
                    <a:bodyPr/>
                    <a:p>
                      <a:pPr marL="6858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975" b="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</a:tr>
              <a:tr h="426085">
                <a:tc>
                  <a:txBody>
                    <a:bodyPr/>
                    <a:p>
                      <a:pPr marL="6858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975" b="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  <a:tc>
                  <a:txBody>
                    <a:bodyPr/>
                    <a:p>
                      <a:pPr marL="68580"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产品质量检验检测报告或检验检疫证明</a:t>
                      </a:r>
                      <a:endParaRPr lang="zh-CN" altLang="en-US" sz="975" b="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  <a:tc>
                  <a:txBody>
                    <a:bodyPr/>
                    <a:p>
                      <a:pPr marL="68580"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产品质量检验检测报告或检验检疫证明</a:t>
                      </a:r>
                      <a:endParaRPr lang="zh-CN" altLang="en-US" sz="975" b="0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  <a:tc>
                  <a:txBody>
                    <a:bodyPr/>
                    <a:p>
                      <a:pPr marL="68580"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数码摄像机、数码照相机</a:t>
                      </a:r>
                      <a:endParaRPr lang="zh-CN" altLang="en-US" sz="975" b="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  <a:tc>
                  <a:txBody>
                    <a:bodyPr/>
                    <a:p>
                      <a:pPr marL="6858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975" b="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</a:tr>
              <a:tr h="271145">
                <a:tc>
                  <a:txBody>
                    <a:bodyPr/>
                    <a:p>
                      <a:pPr marL="6858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975" b="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  <a:tc>
                  <a:txBody>
                    <a:bodyPr/>
                    <a:p>
                      <a:pPr marL="68580"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自愿性认证</a:t>
                      </a:r>
                      <a:endParaRPr lang="zh-CN" sz="975" b="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  <a:tc>
                  <a:txBody>
                    <a:bodyPr/>
                    <a:p>
                      <a:pPr marL="68580"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产品认证证书（</a:t>
                      </a:r>
                      <a:r>
                        <a:rPr lang="en-US" altLang="zh-CN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CQC</a:t>
                      </a:r>
                      <a:r>
                        <a:rPr lang="zh-CN" altLang="en-US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认证）</a:t>
                      </a:r>
                      <a:endParaRPr lang="zh-CN" altLang="en-US" sz="975" b="0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  <a:tc>
                  <a:txBody>
                    <a:bodyPr/>
                    <a:p>
                      <a:pPr marL="68580"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行车记录仪</a:t>
                      </a:r>
                      <a:endParaRPr lang="zh-CN" sz="975" b="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  <a:tc>
                  <a:txBody>
                    <a:bodyPr/>
                    <a:p>
                      <a:pPr marL="6858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975" b="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</a:tr>
              <a:tr h="417830">
                <a:tc>
                  <a:txBody>
                    <a:bodyPr/>
                    <a:p>
                      <a:pPr marL="6858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975" b="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  <a:tc>
                  <a:txBody>
                    <a:bodyPr/>
                    <a:p>
                      <a:pPr marL="68580"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不进行强制性管控</a:t>
                      </a:r>
                      <a:endParaRPr lang="zh-CN" sz="975" b="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  <a:tc>
                  <a:txBody>
                    <a:bodyPr/>
                    <a:p>
                      <a:pPr marL="68580"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  <a:endParaRPr lang="en-US" altLang="zh-CN" sz="975" b="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  <a:tc>
                  <a:txBody>
                    <a:bodyPr/>
                    <a:p>
                      <a:pPr marL="68580"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办公日用、电脑周边等中类下包括笔记本、铅笔等小类</a:t>
                      </a:r>
                      <a:endParaRPr lang="zh-CN" sz="975" b="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  <a:tc>
                  <a:txBody>
                    <a:bodyPr/>
                    <a:p>
                      <a:pPr marL="6858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341</a:t>
                      </a:r>
                      <a:endParaRPr lang="en-US" altLang="zh-CN" sz="975" b="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</a:tr>
              <a:tr h="271780">
                <a:tc gridSpan="4">
                  <a:txBody>
                    <a:bodyPr/>
                    <a:p>
                      <a:pPr marL="6858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  <a:endParaRPr lang="zh-CN" sz="975" b="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6858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75" b="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489</a:t>
                      </a:r>
                      <a:endParaRPr lang="en-US" altLang="zh-CN" sz="975" b="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50" marR="19050" marT="19050" marB="19050" anchor="ctr" anchorCtr="0"/>
                </a:tc>
              </a:tr>
            </a:tbl>
          </a:graphicData>
        </a:graphic>
      </p:graphicFrame>
      <p:sp>
        <p:nvSpPr>
          <p:cNvPr id="8" name="圆角矩形 7"/>
          <p:cNvSpPr/>
          <p:nvPr>
            <p:custDataLst>
              <p:tags r:id="rId2"/>
            </p:custDataLst>
          </p:nvPr>
        </p:nvSpPr>
        <p:spPr>
          <a:xfrm>
            <a:off x="330835" y="988060"/>
            <a:ext cx="11613515" cy="2581910"/>
          </a:xfrm>
          <a:prstGeom prst="roundRect">
            <a:avLst>
              <a:gd name="adj" fmla="val 10446"/>
            </a:avLst>
          </a:prstGeom>
          <a:solidFill>
            <a:schemeClr val="accent1">
              <a:lumMod val="60000"/>
              <a:lumOff val="40000"/>
              <a:alpha val="12000"/>
            </a:schemeClr>
          </a:solidFill>
          <a:ln w="9525">
            <a:gradFill>
              <a:gsLst>
                <a:gs pos="100000">
                  <a:schemeClr val="accent1">
                    <a:alpha val="15000"/>
                  </a:schemeClr>
                </a:gs>
                <a:gs pos="0">
                  <a:schemeClr val="accent1"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4445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44145" tIns="0" rIns="144145" bIns="0" numCol="1" spcCol="0" rtlCol="0" fromWordArt="0" anchor="ctr" anchorCtr="0" forceAA="0" compatLnSpc="1">
            <a:noAutofit/>
          </a:bodyPr>
          <a:p>
            <a:pPr lvl="0" indent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商品资质审核要求：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办公类物资489个小类中，按照产品资质要求划分，52个小类按强制性认证（CCC认证）要求管理、91个小类按产品质量检验检测报告要求管理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个小类按产品质量检验检测报告或强制认证证书管理、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个小类</a:t>
            </a:r>
            <a:r>
              <a:rPr lang="zh-CN" altLang="en-US" spc="12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产品质量检验检测报告或检验检疫证明管理、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1个小类按自愿性认证（CQC认证）要求管理</a:t>
            </a:r>
            <a:r>
              <a:rPr lang="zh-CN" altLang="en-US" spc="12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341个小类不进行强制性管控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根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据《办公类物资商品上下架工作指南》（动态更新）附表《产品检测合格报告要求》进行审核！！！</a:t>
            </a:r>
            <a:endParaRPr lang="zh-CN" altLang="en-US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546657" y="1158509"/>
            <a:ext cx="786925" cy="97337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>
                  <a:lumMod val="60000"/>
                  <a:lumOff val="40000"/>
                  <a:alpha val="71000"/>
                </a:schemeClr>
              </a:gs>
              <a:gs pos="0">
                <a:schemeClr val="accent1">
                  <a:alpha val="100000"/>
                </a:schemeClr>
              </a:gs>
            </a:gsLst>
            <a:lin ang="0"/>
          </a:gradFill>
          <a:ln>
            <a:noFill/>
          </a:ln>
          <a:effectLst>
            <a:outerShdw blurRad="50800" dist="381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094264" y="472770"/>
            <a:ext cx="4605020" cy="953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defRPr/>
            </a:pP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商品上架管理-</a:t>
            </a: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资质文件审核</a:t>
            </a:r>
            <a:endParaRPr lang="zh-CN" altLang="en-US" sz="2800" b="1" dirty="0">
              <a:solidFill>
                <a:srgbClr val="0070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>
              <a:defRPr/>
            </a:pPr>
            <a:endParaRPr lang="zh-CN" altLang="en-US" sz="2800" b="1" dirty="0">
              <a:solidFill>
                <a:srgbClr val="0070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425" y="504825"/>
            <a:ext cx="7924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1.2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08330" y="1502410"/>
            <a:ext cx="11219815" cy="4276725"/>
          </a:xfrm>
          <a:prstGeom prst="rect">
            <a:avLst/>
          </a:prstGeom>
          <a:noFill/>
          <a:ln w="412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70AD47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7715" y="2132330"/>
            <a:ext cx="10079355" cy="32435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根据《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办公类物资商品上下架工作指南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》（动态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更新）附表《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产品检测合格报告要求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》选择品类所对应的资质，确定对应【产品资质证明】文件。</a:t>
            </a:r>
            <a:endParaRPr lang="zh-CN" altLang="en-US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在商品发布时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根据已选择【产品资质证明】文件上传专区系统，支持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jpg/gif/png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格式。若检测报告超5页，应为合并后的长图。</a:t>
            </a:r>
            <a:endParaRPr lang="zh-CN" altLang="en-US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资质文件上有明确效期，以证书为准填写。如无以签发日期为开始时间，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+4年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-1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为结束时间。产品证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合格证明文件可为长期。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094264" y="472770"/>
            <a:ext cx="4605020" cy="953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defRPr/>
            </a:pP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商品上架管理-</a:t>
            </a: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资质文件审核</a:t>
            </a:r>
            <a:endParaRPr lang="zh-CN" altLang="en-US" sz="2800" b="1" dirty="0">
              <a:solidFill>
                <a:srgbClr val="0070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>
              <a:defRPr/>
            </a:pPr>
            <a:endParaRPr lang="zh-CN" altLang="en-US" sz="2800" b="1" dirty="0">
              <a:solidFill>
                <a:srgbClr val="0070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425" y="504825"/>
            <a:ext cx="7924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1.2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08330" y="1946910"/>
            <a:ext cx="10648315" cy="3832225"/>
          </a:xfrm>
          <a:prstGeom prst="rect">
            <a:avLst/>
          </a:prstGeom>
          <a:noFill/>
          <a:ln w="412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285750" indent="-285750" algn="ctr">
              <a:buFont typeface="Wingdings" panose="05000000000000000000" charset="0"/>
              <a:buChar char="ü"/>
            </a:pPr>
            <a:endParaRPr lang="zh-CN" altLang="en-US">
              <a:solidFill>
                <a:srgbClr val="70AD47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8330" y="2238375"/>
            <a:ext cx="10079355" cy="32105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/>
              <a:t>按照《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办公类物资商品上下架工作指南</a:t>
            </a:r>
            <a:r>
              <a:rPr lang="zh-CN" altLang="en-US"/>
              <a:t>》中质量资质要求进行</a:t>
            </a:r>
            <a:r>
              <a:rPr lang="zh-CN" altLang="en-US" b="1"/>
              <a:t>品类资质类型校验</a:t>
            </a:r>
            <a:r>
              <a:rPr lang="zh-CN" altLang="en-US"/>
              <a:t>；</a:t>
            </a:r>
            <a:endParaRPr lang="zh-CN" altLang="en-US"/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/>
              <a:t>资质文件中</a:t>
            </a:r>
            <a:r>
              <a:rPr lang="en-US" altLang="zh-CN"/>
              <a:t>“</a:t>
            </a:r>
            <a:r>
              <a:rPr lang="zh-CN" altLang="en-US" b="1"/>
              <a:t>商标及品牌、产品名称、商品名称</a:t>
            </a:r>
            <a:r>
              <a:rPr lang="en-US" altLang="zh-CN"/>
              <a:t>”</a:t>
            </a:r>
            <a:r>
              <a:rPr lang="zh-CN" altLang="en-US"/>
              <a:t>与标准库的</a:t>
            </a:r>
            <a:r>
              <a:rPr lang="en-US" altLang="zh-CN"/>
              <a:t>“</a:t>
            </a:r>
            <a:r>
              <a:rPr lang="zh-CN" altLang="en-US"/>
              <a:t>商品信息</a:t>
            </a:r>
            <a:r>
              <a:rPr lang="en-US" altLang="zh-CN"/>
              <a:t>”</a:t>
            </a:r>
            <a:r>
              <a:rPr lang="zh-CN" altLang="en-US"/>
              <a:t>一致性校验；</a:t>
            </a:r>
            <a:endParaRPr lang="zh-CN" altLang="en-US"/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sym typeface="+mn-ea"/>
              </a:rPr>
              <a:t>资质</a:t>
            </a:r>
            <a:r>
              <a:rPr lang="zh-CN" altLang="en-US" b="1">
                <a:sym typeface="+mn-ea"/>
              </a:rPr>
              <a:t>文件类型</a:t>
            </a:r>
            <a:r>
              <a:rPr lang="zh-CN" altLang="en-US">
                <a:sym typeface="+mn-ea"/>
              </a:rPr>
              <a:t>及</a:t>
            </a:r>
            <a:r>
              <a:rPr lang="zh-CN" altLang="en-US" b="1">
                <a:sym typeface="+mn-ea"/>
              </a:rPr>
              <a:t>资质文件编码</a:t>
            </a:r>
            <a:r>
              <a:rPr lang="zh-CN" altLang="en-US">
                <a:sym typeface="+mn-ea"/>
              </a:rPr>
              <a:t>与</a:t>
            </a:r>
            <a:r>
              <a:rPr lang="zh-CN" altLang="en-US">
                <a:sym typeface="+mn-ea"/>
              </a:rPr>
              <a:t>推送商品</a:t>
            </a:r>
            <a:r>
              <a:rPr lang="zh-CN" altLang="en-US" b="1">
                <a:sym typeface="+mn-ea"/>
              </a:rPr>
              <a:t>系统录入信息</a:t>
            </a:r>
            <a:r>
              <a:rPr lang="zh-CN" altLang="en-US">
                <a:sym typeface="+mn-ea"/>
              </a:rPr>
              <a:t>的一致性校验；</a:t>
            </a:r>
            <a:endParaRPr lang="zh-CN" altLang="en-US"/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/>
              <a:t>识别上传资质文件的</a:t>
            </a:r>
            <a:r>
              <a:rPr lang="zh-CN" altLang="en-US" b="1"/>
              <a:t>有效期开始时间及结束时间</a:t>
            </a:r>
            <a:r>
              <a:rPr lang="zh-CN" altLang="en-US"/>
              <a:t>与推送商品</a:t>
            </a:r>
            <a:r>
              <a:rPr lang="zh-CN" altLang="en-US" b="1"/>
              <a:t>系统录入资质有效期</a:t>
            </a:r>
            <a:r>
              <a:rPr lang="zh-CN" altLang="en-US"/>
              <a:t>的一致性，</a:t>
            </a:r>
            <a:r>
              <a:rPr lang="zh-CN" altLang="en-US"/>
              <a:t>当前是否已</a:t>
            </a:r>
            <a:r>
              <a:rPr lang="zh-CN" altLang="en-US"/>
              <a:t>过期；</a:t>
            </a:r>
            <a:endParaRPr lang="zh-CN" altLang="en-US"/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sym typeface="+mn-ea"/>
              </a:rPr>
              <a:t>识别检测检验报告中的</a:t>
            </a:r>
            <a:r>
              <a:rPr lang="en-US" altLang="zh-CN" b="1">
                <a:sym typeface="+mn-ea"/>
              </a:rPr>
              <a:t>“CMA”</a:t>
            </a:r>
            <a:r>
              <a:rPr lang="zh-CN" altLang="en-US" b="1">
                <a:sym typeface="+mn-ea"/>
              </a:rPr>
              <a:t>或</a:t>
            </a:r>
            <a:r>
              <a:rPr lang="en-US" altLang="zh-CN" b="1">
                <a:sym typeface="+mn-ea"/>
              </a:rPr>
              <a:t>“CNAS”</a:t>
            </a:r>
            <a:r>
              <a:rPr lang="zh-CN" altLang="en-US" b="1">
                <a:sym typeface="+mn-ea"/>
              </a:rPr>
              <a:t>标识</a:t>
            </a:r>
            <a:r>
              <a:rPr lang="zh-CN" altLang="en-US">
                <a:sym typeface="+mn-ea"/>
              </a:rPr>
              <a:t>，以及检验报告中是否存在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不合格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结论。</a:t>
            </a:r>
            <a:endParaRPr lang="zh-CN" altLang="en-US"/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sym typeface="+mn-ea"/>
              </a:rPr>
              <a:t>资质文件中内容与</a:t>
            </a:r>
            <a:r>
              <a:rPr lang="zh-CN" altLang="en-US" b="1">
                <a:sym typeface="+mn-ea"/>
              </a:rPr>
              <a:t>敏感词</a:t>
            </a:r>
            <a:r>
              <a:rPr lang="zh-CN" altLang="en-US">
                <a:sym typeface="+mn-ea"/>
              </a:rPr>
              <a:t>、</a:t>
            </a:r>
            <a:r>
              <a:rPr lang="zh-CN" altLang="en-US" b="1">
                <a:sym typeface="+mn-ea"/>
              </a:rPr>
              <a:t>负面清单</a:t>
            </a:r>
            <a:r>
              <a:rPr lang="zh-CN" altLang="en-US">
                <a:sym typeface="+mn-ea"/>
              </a:rPr>
              <a:t>的比较；</a:t>
            </a:r>
            <a:endParaRPr lang="zh-CN" altLang="en-US"/>
          </a:p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07720" y="1271270"/>
            <a:ext cx="5998210" cy="5435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 b="1" kern="100" dirty="0">
                <a:solidFill>
                  <a:srgbClr val="005C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已启用系统智能审核，主要校验以下内容</a:t>
            </a:r>
            <a:endParaRPr lang="en-US" altLang="zh-CN" sz="2000" b="1" kern="100" dirty="0">
              <a:solidFill>
                <a:srgbClr val="005C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094264" y="472770"/>
            <a:ext cx="4605020" cy="953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defRPr/>
            </a:pP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商品上架管理-</a:t>
            </a: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品牌</a:t>
            </a:r>
            <a:r>
              <a:rPr lang="zh-CN" altLang="en-US" sz="2800" b="1" dirty="0">
                <a:solidFill>
                  <a:srgbClr val="00706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授权审核</a:t>
            </a:r>
            <a:endParaRPr lang="zh-CN" altLang="en-US" sz="2800" b="1" dirty="0">
              <a:solidFill>
                <a:srgbClr val="0070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>
              <a:defRPr/>
            </a:pPr>
            <a:endParaRPr lang="zh-CN" altLang="en-US" sz="2800" b="1" dirty="0">
              <a:solidFill>
                <a:srgbClr val="0070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425" y="504825"/>
            <a:ext cx="7924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1.3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41655" y="2557780"/>
            <a:ext cx="10589260" cy="4008120"/>
          </a:xfrm>
          <a:prstGeom prst="rect">
            <a:avLst/>
          </a:prstGeom>
          <a:noFill/>
          <a:ln w="412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285750" indent="-285750" algn="ctr">
              <a:buFont typeface="Wingdings" panose="05000000000000000000" charset="0"/>
              <a:buChar char="ü"/>
            </a:pPr>
            <a:endParaRPr lang="zh-CN" altLang="en-US">
              <a:solidFill>
                <a:srgbClr val="70AD47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2775" y="2668270"/>
            <a:ext cx="10381615" cy="2856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b="1"/>
              <a:t>信息真实性。</a:t>
            </a:r>
            <a:r>
              <a:rPr lang="zh-CN" altLang="en-US"/>
              <a:t>通过国家知识产权局商标局官网核查商标状态，通过企业信用信息系统核查授权各方的主体状态。</a:t>
            </a:r>
            <a:endParaRPr lang="zh-CN" altLang="en-US"/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b="1"/>
              <a:t>信息完整性。</a:t>
            </a:r>
            <a:r>
              <a:rPr lang="zh-CN" altLang="en-US"/>
              <a:t>各级授权文件内容应完整，须包含品牌、授权人、被授权人、授权起止日期等关键信息，且末级授权人须为上一级授权文件中的被授权人。</a:t>
            </a:r>
            <a:endParaRPr lang="zh-CN" altLang="en-US"/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b="1"/>
              <a:t>品牌符合性</a:t>
            </a:r>
            <a:r>
              <a:rPr lang="zh-CN" altLang="en-US"/>
              <a:t>。授权文件中的品牌信息须一致，且为办公类物资审核通过的品牌，不一致者不予通过。</a:t>
            </a:r>
            <a:endParaRPr lang="zh-CN" altLang="en-US"/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b="1"/>
              <a:t>授权有效性</a:t>
            </a:r>
            <a:r>
              <a:rPr lang="zh-CN" altLang="en-US"/>
              <a:t>。下一级授权生效日期不得早于上一级授权生效日期；授权期限不得超过商标使用期限；所有授权文件须加盖授权方公章，未盖章者视为无效；授权书是否包含排他性条款，对于授权书中含有</a:t>
            </a:r>
            <a:r>
              <a:rPr lang="en-US" altLang="zh-CN"/>
              <a:t>“</a:t>
            </a:r>
            <a:r>
              <a:rPr lang="zh-CN" altLang="en-US"/>
              <a:t>独家</a:t>
            </a:r>
            <a:r>
              <a:rPr lang="en-US" altLang="zh-CN"/>
              <a:t>”</a:t>
            </a:r>
            <a:r>
              <a:rPr lang="zh-CN" altLang="en-US"/>
              <a:t>、</a:t>
            </a:r>
            <a:r>
              <a:rPr lang="en-US" altLang="zh-CN"/>
              <a:t>“</a:t>
            </a:r>
            <a:r>
              <a:rPr lang="zh-CN" altLang="en-US"/>
              <a:t>唯一</a:t>
            </a:r>
            <a:r>
              <a:rPr lang="en-US" altLang="zh-CN"/>
              <a:t>”</a:t>
            </a:r>
            <a:r>
              <a:rPr lang="zh-CN" altLang="en-US"/>
              <a:t>、</a:t>
            </a:r>
            <a:r>
              <a:rPr lang="en-US" altLang="zh-CN"/>
              <a:t>“</a:t>
            </a:r>
            <a:r>
              <a:rPr lang="zh-CN" altLang="en-US"/>
              <a:t>排他</a:t>
            </a:r>
            <a:r>
              <a:rPr lang="en-US" altLang="zh-CN"/>
              <a:t>”</a:t>
            </a:r>
            <a:r>
              <a:rPr lang="zh-CN" altLang="en-US"/>
              <a:t>等限定性词语的，原则上不予通过。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79425" y="1187450"/>
            <a:ext cx="10651490" cy="11442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>
                <a:sym typeface="+mn-ea"/>
              </a:rPr>
              <a:t>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品牌授权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审核要求：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品牌授权链路最多支持三级，不接受独家授权、区域授权及产品授权，各级授权文件均以独立文件提供、清晰可辨、盖有授权方公章。满足品牌授权要求的方可执行商品上架，不满足的不予上架。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3119755" y="2190750"/>
            <a:ext cx="9072245" cy="14719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2190750"/>
            <a:ext cx="3119755" cy="14719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473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7513" y="2485013"/>
            <a:ext cx="944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二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95675" y="2204085"/>
            <a:ext cx="7753350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商品下架管理</a:t>
            </a:r>
            <a:r>
              <a:rPr lang="en-US" altLang="zh-CN" sz="3200" dirty="0">
                <a:solidFill>
                  <a:schemeClr val="bg1"/>
                </a:solidFill>
              </a:rPr>
              <a:t>                     </a:t>
            </a:r>
            <a:endParaRPr lang="zh-CN" altLang="en-US" sz="3200" dirty="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TABLE_ENDDRAG_ORIGIN_RECT" val="829*248"/>
  <p:tag name="TABLE_ENDDRAG_RECT" val="55*281*829*248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1438_4*l_h_i*1_2_1"/>
  <p:tag name="KSO_WM_TEMPLATE_CATEGORY" val="diagram"/>
  <p:tag name="KSO_WM_TEMPLATE_INDEX" val="2023143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280.4765354330709,&quot;left&quot;:-14.852743698480571,&quot;top&quot;:180.47503937007872,&quot;width&quot;:985.7527436984805}"/>
  <p:tag name="KSO_WM_DIAGRAM_COLOR_MATCH_VALUE" val="{&quot;shape&quot;:{&quot;fill&quot;:{&quot;solid&quot;:{&quot;brightness&quot;:-0.5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8"/>
  <p:tag name="KSO_WM_UNIT_FILL_FORE_SCHEMECOLOR_INDEX_BRIGHTNESS" val="-0.5"/>
  <p:tag name="KSO_WM_DIAGRAM_USE_COLOR_VALUE" val="{&quot;color_scheme&quot;:1,&quot;color_type&quot;:1,&quot;theme_color_indexes&quot;:[10,10,10,10,10,10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438_4*l_h_i*1_2_2"/>
  <p:tag name="KSO_WM_TEMPLATE_CATEGORY" val="diagram"/>
  <p:tag name="KSO_WM_TEMPLATE_INDEX" val="2023143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280.4765354330709,&quot;left&quot;:-14.852743698480571,&quot;top&quot;:180.47503937007872,&quot;width&quot;:985.7527436984805}"/>
  <p:tag name="KSO_WM_DIAGRAM_COLOR_MATCH_VALUE" val="{&quot;shape&quot;:{&quot;fill&quot;:{&quot;solid&quot;:{&quot;brightness&quot;:-0.5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8"/>
  <p:tag name="KSO_WM_UNIT_FILL_FORE_SCHEMECOLOR_INDEX_BRIGHTNESS" val="-0.5"/>
  <p:tag name="KSO_WM_DIAGRAM_USE_COLOR_VALUE" val="{&quot;color_scheme&quot;:1,&quot;color_type&quot;:1,&quot;theme_color_indexes&quot;:[10,10,10,10,10,10]}"/>
</p:tagLst>
</file>

<file path=ppt/tags/tag12.xml><?xml version="1.0" encoding="utf-8"?>
<p:tagLst xmlns:p="http://schemas.openxmlformats.org/presentationml/2006/main">
  <p:tag name="KSO_WM_DIAGRAM_VIRTUALLY_FRAME" val="{&quot;height&quot;:280.4765354330709,&quot;left&quot;:-14.852743698480571,&quot;top&quot;:180.47503937007872,&quot;width&quot;:985.7527436984805}"/>
</p:tagLst>
</file>

<file path=ppt/tags/tag13.xml><?xml version="1.0" encoding="utf-8"?>
<p:tagLst xmlns:p="http://schemas.openxmlformats.org/presentationml/2006/main">
  <p:tag name="KSO_WM_UNIT_COMPATIBLE" val="0"/>
  <p:tag name="KSO_WM_UNIT_DIAGRAM_ISREFERUNIT" val="0"/>
  <p:tag name="KSO_WM_TEMPLATE_INDEX" val="20231438"/>
  <p:tag name="KSO_WM_TAG_VERSION" val="3.0"/>
  <p:tag name="KSO_WM_DIAGRAM_VERSION" val="3"/>
  <p:tag name="KSO_WM_DIAGRAM_COLOR_TEXT_CAN_REMOVE" val="n"/>
  <p:tag name="KSO_WM_DIAGRAM_MIN_ITEMCNT" val="2"/>
  <p:tag name="KSO_WM_UNIT_SUBTYPE" val="a"/>
  <p:tag name="KSO_WM_UNIT_NOCLEAR" val="0"/>
  <p:tag name="KSO_WM_UNIT_VALUE" val="60"/>
  <p:tag name="KSO_WM_UNIT_HIGHLIGHT" val="0"/>
  <p:tag name="KSO_WM_UNIT_DIAGRAM_ISNUMVISUAL" val="0"/>
  <p:tag name="KSO_WM_UNIT_TYPE" val="l_h_f"/>
  <p:tag name="KSO_WM_UNIT_INDEX" val="1_3_1"/>
  <p:tag name="KSO_WM_UNIT_ID" val="diagram20231438_4*l_h_f*1_3_1"/>
  <p:tag name="KSO_WM_TEMPLATE_CATEGORY" val="diagram"/>
  <p:tag name="KSO_WM_UNIT_LAYERLEVEL" val="1_1_1"/>
  <p:tag name="KSO_WM_BEAUTIFY_FLAG" val="#wm#"/>
  <p:tag name="KSO_WM_DIAGRAM_GROUP_CODE" val="l1-1"/>
  <p:tag name="KSO_WM_DIAGRAM_COLOR_TRICK" val="2"/>
  <p:tag name="KSO_WM_DIAGRAM_MAX_ITEMCNT" val="6"/>
  <p:tag name="KSO_WM_DIAGRAM_VIRTUALLY_FRAME" val="{&quot;height&quot;:280.4765354330709,&quot;left&quot;:-14.852743698480571,&quot;top&quot;:180.47503937007872,&quot;width&quot;:985.7527436984805}"/>
  <p:tag name="KSO_WM_DIAGRAM_COLOR_MATCH_VALUE" val="{&quot;shape&quot;:{&quot;fill&quot;:{&quot;gradient&quot;:[{&quot;brightness&quot;:0.800000011920929,&quot;colorType&quot;:1,&quot;foreColorIndex&quot;:5,&quot;pos&quot;:0,&quot;transparency&quot;:0.800000011920929},{&quot;brightness&quot;:0,&quot;colorType&quot;:1,&quot;foreColorIndex&quot;:14,&quot;pos&quot;:1,&quot;transparency&quot;:1}],&quot;type&quot;:3},&quot;glow&quot;:{&quot;colorType&quot;:0},&quot;line&quot;:{&quot;solidLine&quot;:{&quot;brightness&quot;:0.800000011920929,&quot;colorType&quot;:1,&quot;foreColorIndex&quot;:5,&quot;transparency&quot;:0},&quot;type&quot;:1},&quot;shadow&quot;:{&quot;brightness&quot;:0,&quot;colorType&quot;:1,&quot;foreColorIndex&quot;:5,&quot;transparency&quot;:0.9200000166893005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LINE_FILL_TYPE" val="2"/>
  <p:tag name="KSO_WM_UNIT_PRESET_TEXT" val="单击此处输入你的项正文，文字是您思想的提炼，请尽量言简意赅的阐述观点。输入你的项正文"/>
  <p:tag name="KSO_WM_UNIT_FILL_TYPE" val="3"/>
  <p:tag name="KSO_WM_UNIT_LINE_FORE_SCHEMECOLOR_INDEX" val="5"/>
  <p:tag name="KSO_WM_UNIT_TEXT_FILL_FORE_SCHEMECOLOR_INDEX" val="1"/>
  <p:tag name="KSO_WM_UNIT_TEXT_FILL_TYPE" val="1"/>
  <p:tag name="KSO_WM_DIAGRAM_USE_COLOR_VALUE" val="{&quot;color_scheme&quot;:1,&quot;color_type&quot;:1,&quot;theme_color_indexes&quot;:[10,10,10,10,10,10]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BEAUTIFY_FLAG" val="#wm#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280.4765354330709,&quot;left&quot;:-14.852743698480571,&quot;top&quot;:180.47503937007872,&quot;width&quot;:985.7527436984805}"/>
  <p:tag name="KSO_WM_DIAGRAM_COLOR_MATCH_VALUE" val="{&quot;shape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0.689999997615814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NOCLEAR" val="0"/>
  <p:tag name="KSO_WM_UNIT_VALUE" val="10"/>
  <p:tag name="KSO_WM_UNIT_TYPE" val="l_h_a"/>
  <p:tag name="KSO_WM_UNIT_INDEX" val="1_3_1"/>
  <p:tag name="KSO_WM_UNIT_ID" val="diagram20231438_4*l_h_a*1_3_1"/>
  <p:tag name="KSO_WM_TEMPLATE_CATEGORY" val="diagram"/>
  <p:tag name="KSO_WM_TEMPLATE_INDEX" val="20231438"/>
  <p:tag name="KSO_WM_UNIT_LAYERLEVEL" val="1_1_1"/>
  <p:tag name="KSO_WM_TAG_VERSION" val="3.0"/>
  <p:tag name="KSO_WM_UNIT_TEXT_FILL_FORE_SCHEMECOLOR_INDEX_BRIGHTNESS" val="0.15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10,10,10,10,10,10]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1438_4*l_h_i*1_3_1"/>
  <p:tag name="KSO_WM_TEMPLATE_CATEGORY" val="diagram"/>
  <p:tag name="KSO_WM_TEMPLATE_INDEX" val="2023143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280.4765354330709,&quot;left&quot;:-14.852743698480571,&quot;top&quot;:180.47503937007872,&quot;width&quot;:985.7527436984805}"/>
  <p:tag name="KSO_WM_DIAGRAM_COLOR_MATCH_VALUE" val="{&quot;shape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-0.5"/>
  <p:tag name="KSO_WM_DIAGRAM_USE_COLOR_VALUE" val="{&quot;color_scheme&quot;:1,&quot;color_type&quot;:1,&quot;theme_color_indexes&quot;:[10,10,10,10,10,10]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1438_4*l_h_i*1_3_2"/>
  <p:tag name="KSO_WM_TEMPLATE_CATEGORY" val="diagram"/>
  <p:tag name="KSO_WM_TEMPLATE_INDEX" val="2023143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280.4765354330709,&quot;left&quot;:-14.852743698480571,&quot;top&quot;:180.47503937007872,&quot;width&quot;:985.7527436984805}"/>
  <p:tag name="KSO_WM_DIAGRAM_COLOR_MATCH_VALUE" val="{&quot;shape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-0.5"/>
  <p:tag name="KSO_WM_DIAGRAM_USE_COLOR_VALUE" val="{&quot;color_scheme&quot;:1,&quot;color_type&quot;:1,&quot;theme_color_indexes&quot;:[10,10,10,10,10,10]}"/>
</p:tagLst>
</file>

<file path=ppt/tags/tag17.xml><?xml version="1.0" encoding="utf-8"?>
<p:tagLst xmlns:p="http://schemas.openxmlformats.org/presentationml/2006/main">
  <p:tag name="KSO_WM_UNIT_COMPATIBLE" val="0"/>
  <p:tag name="KSO_WM_UNIT_DIAGRAM_ISREFERUNIT" val="0"/>
  <p:tag name="KSO_WM_TEMPLATE_INDEX" val="20231438"/>
  <p:tag name="KSO_WM_TAG_VERSION" val="3.0"/>
  <p:tag name="KSO_WM_DIAGRAM_VERSION" val="3"/>
  <p:tag name="KSO_WM_DIAGRAM_COLOR_TEXT_CAN_REMOVE" val="n"/>
  <p:tag name="KSO_WM_DIAGRAM_MIN_ITEMCNT" val="2"/>
  <p:tag name="KSO_WM_UNIT_SUBTYPE" val="a"/>
  <p:tag name="KSO_WM_UNIT_NOCLEAR" val="0"/>
  <p:tag name="KSO_WM_UNIT_VALUE" val="60"/>
  <p:tag name="KSO_WM_UNIT_HIGHLIGHT" val="0"/>
  <p:tag name="KSO_WM_UNIT_DIAGRAM_ISNUMVISUAL" val="0"/>
  <p:tag name="KSO_WM_UNIT_TYPE" val="l_h_f"/>
  <p:tag name="KSO_WM_UNIT_INDEX" val="1_5_1"/>
  <p:tag name="KSO_WM_UNIT_ID" val="diagram20231438_4*l_h_f*1_5_1"/>
  <p:tag name="KSO_WM_TEMPLATE_CATEGORY" val="diagram"/>
  <p:tag name="KSO_WM_UNIT_LAYERLEVEL" val="1_1_1"/>
  <p:tag name="KSO_WM_BEAUTIFY_FLAG" val="#wm#"/>
  <p:tag name="KSO_WM_DIAGRAM_COLOR_TRICK" val="2"/>
  <p:tag name="KSO_WM_DIAGRAM_GROUP_CODE" val="l1-1"/>
  <p:tag name="KSO_WM_DIAGRAM_MAX_ITEMCNT" val="6"/>
  <p:tag name="KSO_WM_DIAGRAM_VIRTUALLY_FRAME" val="{&quot;height&quot;:280.4765354330709,&quot;left&quot;:-14.852743698480571,&quot;top&quot;:180.47503937007872,&quot;width&quot;:985.7527436984805}"/>
  <p:tag name="KSO_WM_DIAGRAM_COLOR_MATCH_VALUE" val="{&quot;shape&quot;:{&quot;fill&quot;:{&quot;gradient&quot;:[{&quot;brightness&quot;:0.800000011920929,&quot;colorType&quot;:1,&quot;foreColorIndex&quot;:5,&quot;pos&quot;:0,&quot;transparency&quot;:0.800000011920929},{&quot;brightness&quot;:0,&quot;colorType&quot;:1,&quot;foreColorIndex&quot;:14,&quot;pos&quot;:1,&quot;transparency&quot;:1}],&quot;type&quot;:3},&quot;glow&quot;:{&quot;colorType&quot;:0},&quot;line&quot;:{&quot;solidLine&quot;:{&quot;brightness&quot;:0.800000011920929,&quot;colorType&quot;:1,&quot;foreColorIndex&quot;:5,&quot;transparency&quot;:0},&quot;type&quot;:1},&quot;shadow&quot;:{&quot;brightness&quot;:0,&quot;colorType&quot;:1,&quot;foreColorIndex&quot;:5,&quot;transparency&quot;:0.9200000166893005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LINE_FILL_TYPE" val="2"/>
  <p:tag name="KSO_WM_UNIT_PRESET_TEXT" val="单击此处输入你的项正文，文字是您思想的提炼，请尽量言简意赅的阐述观点。输入你的项正文"/>
  <p:tag name="KSO_WM_UNIT_FILL_TYPE" val="3"/>
  <p:tag name="KSO_WM_UNIT_LINE_FORE_SCHEMECOLOR_INDEX" val="5"/>
  <p:tag name="KSO_WM_UNIT_TEXT_FILL_FORE_SCHEMECOLOR_INDEX" val="1"/>
  <p:tag name="KSO_WM_UNIT_TEXT_FILL_TYPE" val="1"/>
  <p:tag name="KSO_WM_DIAGRAM_USE_COLOR_VALUE" val="{&quot;color_scheme&quot;:1,&quot;color_type&quot;:1,&quot;theme_color_indexes&quot;:[10,10,10,10,10,10]}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BEAUTIFY_FLAG" val="#wm#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280.4765354330709,&quot;left&quot;:-14.852743698480571,&quot;top&quot;:180.47503937007872,&quot;width&quot;:985.7527436984805}"/>
  <p:tag name="KSO_WM_DIAGRAM_COLOR_MATCH_VALUE" val="{&quot;shape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0.689999997615814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NOCLEAR" val="0"/>
  <p:tag name="KSO_WM_UNIT_VALUE" val="10"/>
  <p:tag name="KSO_WM_UNIT_TYPE" val="l_h_a"/>
  <p:tag name="KSO_WM_UNIT_INDEX" val="1_5_1"/>
  <p:tag name="KSO_WM_UNIT_ID" val="diagram20231438_4*l_h_a*1_5_1"/>
  <p:tag name="KSO_WM_TEMPLATE_CATEGORY" val="diagram"/>
  <p:tag name="KSO_WM_TEMPLATE_INDEX" val="20231438"/>
  <p:tag name="KSO_WM_UNIT_LAYERLEVEL" val="1_1_1"/>
  <p:tag name="KSO_WM_TAG_VERSION" val="3.0"/>
  <p:tag name="KSO_WM_UNIT_TEXT_FILL_FORE_SCHEMECOLOR_INDEX_BRIGHTNESS" val="0.15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10,10,10,10,10,10]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231438_4*l_h_i*1_5_1"/>
  <p:tag name="KSO_WM_TEMPLATE_CATEGORY" val="diagram"/>
  <p:tag name="KSO_WM_TEMPLATE_INDEX" val="2023143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280.4765354330709,&quot;left&quot;:-14.852743698480571,&quot;top&quot;:180.47503937007872,&quot;width&quot;:985.7527436984805}"/>
  <p:tag name="KSO_WM_DIAGRAM_COLOR_MATCH_VALUE" val="{&quot;shape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-0.5"/>
  <p:tag name="KSO_WM_DIAGRAM_USE_COLOR_VALUE" val="{&quot;color_scheme&quot;:1,&quot;color_type&quot;:1,&quot;theme_color_indexes&quot;:[10,10,10,10,10,10]}"/>
</p:tagLst>
</file>

<file path=ppt/tags/tag2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5146_1*l_h_f*1_1_1"/>
  <p:tag name="KSO_WM_TEMPLATE_CATEGORY" val="diagram"/>
  <p:tag name="KSO_WM_TEMPLATE_INDEX" val="2023514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"/>
  <p:tag name="KSO_WM_UNIT_FILL_TYPE" val="1"/>
  <p:tag name="KSO_WM_UNIT_FILL_FORE_SCHEMECOLOR_INDEX" val="5"/>
  <p:tag name="KSO_WM_UNIT_FILL_FORE_SCHEMECOLOR_INDEX_BRIGHTNESS" val="0.4"/>
  <p:tag name="KSO_WM_UNIT_TEXT_FILL_FORE_SCHEMECOLOR_INDEX" val="1"/>
  <p:tag name="KSO_WM_UNIT_TEXT_FILL_TYPE" val="1"/>
  <p:tag name="KSO_WM_UNIT_TEXT_TYPE" val="1"/>
  <p:tag name="KSO_WM_DIAGRAM_MAX_ITEMCNT" val="4"/>
  <p:tag name="KSO_WM_DIAGRAM_MIN_ITEMCNT" val="2"/>
  <p:tag name="KSO_WM_DIAGRAM_VIRTUALLY_FRAME" val="{&quot;height&quot;:445.4999938964844,&quot;left&quot;:23.75,&quot;top&quot;:77.8,&quot;width&quot;:918.0750393700791}"/>
  <p:tag name="KSO_WM_DIAGRAM_COLOR_MATCH_VALUE" val="{&quot;shape&quot;:{&quot;fill&quot;:{&quot;solid&quot;:{&quot;brightness&quot;:0.4000000059604645,&quot;colorType&quot;:1,&quot;foreColorIndex&quot;:5,&quot;transparency&quot;:0.8799999952316284},&quot;type&quot;:1},&quot;glow&quot;:{&quot;colorType&quot;:0},&quot;line&quot;:{&quot;gradient&quot;:[{&quot;brightness&quot;:0,&quot;colorType&quot;:1,&quot;foreColorIndex&quot;:5,&quot;pos&quot;:1,&quot;transparency&quot;:0.8500000238418579},{&quot;brightness&quot;:0,&quot;colorType&quot;:1,&quot;foreColorIndex&quot;:5,&quot;pos&quot;:0,&quot;transparency&quot;:0.4000000059604645}],&quot;type&quot;:2},&quot;shadow&quot;:{&quot;brightness&quot;:0,&quot;colorType&quot;:2,&quot;rgb&quot;:&quot;#000000&quot;,&quot;transparency&quot;:0.9300000071525574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231438_4*l_h_i*1_5_2"/>
  <p:tag name="KSO_WM_TEMPLATE_CATEGORY" val="diagram"/>
  <p:tag name="KSO_WM_TEMPLATE_INDEX" val="2023143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280.4765354330709,&quot;left&quot;:-14.852743698480571,&quot;top&quot;:180.47503937007872,&quot;width&quot;:985.7527436984805}"/>
  <p:tag name="KSO_WM_DIAGRAM_COLOR_MATCH_VALUE" val="{&quot;shape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-0.5"/>
  <p:tag name="KSO_WM_DIAGRAM_USE_COLOR_VALUE" val="{&quot;color_scheme&quot;:1,&quot;color_type&quot;:1,&quot;theme_color_indexes&quot;:[10,10,10,10,10,10]}"/>
</p:tagLst>
</file>

<file path=ppt/tags/tag21.xml><?xml version="1.0" encoding="utf-8"?>
<p:tagLst xmlns:p="http://schemas.openxmlformats.org/presentationml/2006/main">
  <p:tag name="KSO_WM_UNIT_COMPATIBLE" val="0"/>
  <p:tag name="KSO_WM_UNIT_DIAGRAM_ISREFERUNIT" val="0"/>
  <p:tag name="KSO_WM_TEMPLATE_INDEX" val="20231438"/>
  <p:tag name="KSO_WM_TAG_VERSION" val="3.0"/>
  <p:tag name="KSO_WM_DIAGRAM_VERSION" val="3"/>
  <p:tag name="KSO_WM_DIAGRAM_COLOR_TEXT_CAN_REMOVE" val="n"/>
  <p:tag name="KSO_WM_DIAGRAM_MIN_ITEMCNT" val="2"/>
  <p:tag name="KSO_WM_UNIT_SUBTYPE" val="a"/>
  <p:tag name="KSO_WM_UNIT_NOCLEAR" val="0"/>
  <p:tag name="KSO_WM_UNIT_VALUE" val="60"/>
  <p:tag name="KSO_WM_UNIT_HIGHLIGHT" val="0"/>
  <p:tag name="KSO_WM_UNIT_DIAGRAM_ISNUMVISUAL" val="0"/>
  <p:tag name="KSO_WM_UNIT_TYPE" val="l_h_f"/>
  <p:tag name="KSO_WM_UNIT_INDEX" val="1_4_1"/>
  <p:tag name="KSO_WM_UNIT_ID" val="diagram20231438_4*l_h_f*1_4_1"/>
  <p:tag name="KSO_WM_TEMPLATE_CATEGORY" val="diagram"/>
  <p:tag name="KSO_WM_UNIT_LAYERLEVEL" val="1_1_1"/>
  <p:tag name="KSO_WM_BEAUTIFY_FLAG" val="#wm#"/>
  <p:tag name="KSO_WM_DIAGRAM_COLOR_TRICK" val="2"/>
  <p:tag name="KSO_WM_DIAGRAM_GROUP_CODE" val="l1-1"/>
  <p:tag name="KSO_WM_DIAGRAM_MAX_ITEMCNT" val="6"/>
  <p:tag name="KSO_WM_DIAGRAM_VIRTUALLY_FRAME" val="{&quot;height&quot;:280.4765354330709,&quot;left&quot;:-14.852743698480571,&quot;top&quot;:180.47503937007872,&quot;width&quot;:985.7527436984805}"/>
  <p:tag name="KSO_WM_DIAGRAM_COLOR_MATCH_VALUE" val="{&quot;shape&quot;:{&quot;fill&quot;:{&quot;gradient&quot;:[{&quot;brightness&quot;:0.800000011920929,&quot;colorType&quot;:1,&quot;foreColorIndex&quot;:8,&quot;pos&quot;:0,&quot;transparency&quot;:0.800000011920929},{&quot;brightness&quot;:0,&quot;colorType&quot;:1,&quot;foreColorIndex&quot;:14,&quot;pos&quot;:1,&quot;transparency&quot;:1}],&quot;type&quot;:3},&quot;glow&quot;:{&quot;colorType&quot;:0},&quot;line&quot;:{&quot;solidLine&quot;:{&quot;brightness&quot;:0.800000011920929,&quot;colorType&quot;:1,&quot;foreColorIndex&quot;:8,&quot;transparency&quot;:0},&quot;type&quot;:1},&quot;shadow&quot;:{&quot;brightness&quot;:0,&quot;colorType&quot;:1,&quot;foreColorIndex&quot;:8,&quot;transparency&quot;:0.9200000166893005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LINE_FILL_TYPE" val="2"/>
  <p:tag name="KSO_WM_UNIT_PRESET_TEXT" val="单击此处输入你的项正文，文字是您思想的提炼，请尽量言简意赅的阐述观点。输入你的项正文"/>
  <p:tag name="KSO_WM_UNIT_FILL_TYPE" val="3"/>
  <p:tag name="KSO_WM_UNIT_LINE_FORE_SCHEMECOLOR_INDEX" val="8"/>
  <p:tag name="KSO_WM_UNIT_TEXT_FILL_FORE_SCHEMECOLOR_INDEX" val="1"/>
  <p:tag name="KSO_WM_UNIT_TEXT_FILL_TYPE" val="1"/>
  <p:tag name="KSO_WM_DIAGRAM_USE_COLOR_VALUE" val="{&quot;color_scheme&quot;:1,&quot;color_type&quot;:1,&quot;theme_color_indexes&quot;:[10,10,10,10,10,10]}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BEAUTIFY_FLAG" val="#wm#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280.4765354330709,&quot;left&quot;:-14.852743698480571,&quot;top&quot;:180.47503937007872,&quot;width&quot;:985.7527436984805}"/>
  <p:tag name="KSO_WM_DIAGRAM_COLOR_MATCH_VALUE" val="{&quot;shape&quot;:{&quot;fill&quot;:{&quot;gradient&quot;:[{&quot;brightness&quot;:0.4000000059604645,&quot;colorType&quot;:1,&quot;foreColorIndex&quot;:8,&quot;pos&quot;:0,&quot;transparency&quot;:0},{&quot;brightness&quot;:0,&quot;colorType&quot;:1,&quot;foreColorIndex&quot;:8,&quot;pos&quot;:0.6644999980926514,&quot;transparency&quot;:0},{&quot;brightness&quot;:0,&quot;colorType&quot;:1,&quot;foreColorIndex&quot;:8,&quot;pos&quot;:1,&quot;transparency&quot;:0}],&quot;type&quot;:3},&quot;glow&quot;:{&quot;colorType&quot;:0},&quot;line&quot;:{&quot;type&quot;:0},&quot;shadow&quot;:{&quot;brightness&quot;:0,&quot;colorType&quot;:1,&quot;foreColorIndex&quot;:8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NOCLEAR" val="0"/>
  <p:tag name="KSO_WM_UNIT_VALUE" val="10"/>
  <p:tag name="KSO_WM_UNIT_TYPE" val="l_h_a"/>
  <p:tag name="KSO_WM_UNIT_INDEX" val="1_4_1"/>
  <p:tag name="KSO_WM_UNIT_ID" val="diagram20231438_4*l_h_a*1_4_1"/>
  <p:tag name="KSO_WM_TEMPLATE_CATEGORY" val="diagram"/>
  <p:tag name="KSO_WM_TEMPLATE_INDEX" val="20231438"/>
  <p:tag name="KSO_WM_UNIT_LAYERLEVEL" val="1_1_1"/>
  <p:tag name="KSO_WM_TAG_VERSION" val="3.0"/>
  <p:tag name="KSO_WM_UNIT_TEXT_FILL_FORE_SCHEMECOLOR_INDEX_BRIGHTNESS" val="0.15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10,10,10,10,10,10]}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31438_4*l_h_i*1_4_1"/>
  <p:tag name="KSO_WM_TEMPLATE_CATEGORY" val="diagram"/>
  <p:tag name="KSO_WM_TEMPLATE_INDEX" val="2023143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280.4765354330709,&quot;left&quot;:-14.852743698480571,&quot;top&quot;:180.47503937007872,&quot;width&quot;:985.7527436984805}"/>
  <p:tag name="KSO_WM_DIAGRAM_COLOR_MATCH_VALUE" val="{&quot;shape&quot;:{&quot;fill&quot;:{&quot;solid&quot;:{&quot;brightness&quot;:-0.5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8"/>
  <p:tag name="KSO_WM_UNIT_FILL_FORE_SCHEMECOLOR_INDEX_BRIGHTNESS" val="-0.5"/>
  <p:tag name="KSO_WM_DIAGRAM_USE_COLOR_VALUE" val="{&quot;color_scheme&quot;:1,&quot;color_type&quot;:1,&quot;theme_color_indexes&quot;:[10,10,10,10,10,10]}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31438_4*l_h_i*1_4_2"/>
  <p:tag name="KSO_WM_TEMPLATE_CATEGORY" val="diagram"/>
  <p:tag name="KSO_WM_TEMPLATE_INDEX" val="2023143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280.4765354330709,&quot;left&quot;:-14.852743698480571,&quot;top&quot;:180.47503937007872,&quot;width&quot;:985.7527436984805}"/>
  <p:tag name="KSO_WM_DIAGRAM_COLOR_MATCH_VALUE" val="{&quot;shape&quot;:{&quot;fill&quot;:{&quot;solid&quot;:{&quot;brightness&quot;:-0.5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8"/>
  <p:tag name="KSO_WM_UNIT_FILL_FORE_SCHEMECOLOR_INDEX_BRIGHTNESS" val="-0.5"/>
  <p:tag name="KSO_WM_DIAGRAM_USE_COLOR_VALUE" val="{&quot;color_scheme&quot;:1,&quot;color_type&quot;:1,&quot;theme_color_indexes&quot;:[10,10,10,10,10,10]}"/>
</p:tagLst>
</file>

<file path=ppt/tags/tag25.xml><?xml version="1.0" encoding="utf-8"?>
<p:tagLst xmlns:p="http://schemas.openxmlformats.org/presentationml/2006/main">
  <p:tag name="KSO_WM_UNIT_COMPATIBLE" val="0"/>
  <p:tag name="KSO_WM_UNIT_DIAGRAM_ISREFERUNIT" val="0"/>
  <p:tag name="KSO_WM_TEMPLATE_INDEX" val="20231438"/>
  <p:tag name="KSO_WM_TAG_VERSION" val="3.0"/>
  <p:tag name="KSO_WM_DIAGRAM_VERSION" val="3"/>
  <p:tag name="KSO_WM_DIAGRAM_COLOR_TEXT_CAN_REMOVE" val="n"/>
  <p:tag name="KSO_WM_DIAGRAM_MIN_ITEMCNT" val="2"/>
  <p:tag name="KSO_WM_UNIT_SUBTYPE" val="a"/>
  <p:tag name="KSO_WM_UNIT_NOCLEAR" val="0"/>
  <p:tag name="KSO_WM_UNIT_VALUE" val="60"/>
  <p:tag name="KSO_WM_UNIT_HIGHLIGHT" val="0"/>
  <p:tag name="KSO_WM_UNIT_DIAGRAM_ISNUMVISUAL" val="0"/>
  <p:tag name="KSO_WM_UNIT_TYPE" val="l_h_f"/>
  <p:tag name="KSO_WM_UNIT_INDEX" val="1_3_1"/>
  <p:tag name="KSO_WM_UNIT_ID" val="diagram20231438_4*l_h_f*1_3_1"/>
  <p:tag name="KSO_WM_TEMPLATE_CATEGORY" val="diagram"/>
  <p:tag name="KSO_WM_UNIT_LAYERLEVEL" val="1_1_1"/>
  <p:tag name="KSO_WM_DIAGRAM_GROUP_CODE" val="l1-1"/>
  <p:tag name="KSO_WM_DIAGRAM_COLOR_TRICK" val="2"/>
  <p:tag name="KSO_WM_DIAGRAM_MAX_ITEMCNT" val="6"/>
  <p:tag name="KSO_WM_DIAGRAM_VIRTUALLY_FRAME" val="{&quot;height&quot;:306.44960629921246,&quot;left&quot;:65.24725630151943,&quot;top&quot;:129.12503937007872,&quot;width&quot;:840.5999755859375}"/>
  <p:tag name="KSO_WM_DIAGRAM_COLOR_MATCH_VALUE" val="{&quot;shape&quot;:{&quot;fill&quot;:{&quot;gradient&quot;:[{&quot;brightness&quot;:0.800000011920929,&quot;colorType&quot;:1,&quot;foreColorIndex&quot;:5,&quot;pos&quot;:0,&quot;transparency&quot;:0.800000011920929},{&quot;brightness&quot;:0,&quot;colorType&quot;:1,&quot;foreColorIndex&quot;:14,&quot;pos&quot;:1,&quot;transparency&quot;:1}],&quot;type&quot;:3},&quot;glow&quot;:{&quot;colorType&quot;:0},&quot;line&quot;:{&quot;solidLine&quot;:{&quot;brightness&quot;:0.800000011920929,&quot;colorType&quot;:1,&quot;foreColorIndex&quot;:5,&quot;transparency&quot;:0},&quot;type&quot;:1},&quot;shadow&quot;:{&quot;brightness&quot;:0,&quot;colorType&quot;:1,&quot;foreColorIndex&quot;:5,&quot;transparency&quot;:0.9200000166893005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LINE_FILL_TYPE" val="2"/>
  <p:tag name="KSO_WM_UNIT_PRESET_TEXT" val="单击此处输入你的项正文，文字是您思想的提炼，请尽量言简意赅的阐述观点。输入你的项正文"/>
  <p:tag name="KSO_WM_UNIT_FILL_TYPE" val="3"/>
  <p:tag name="KSO_WM_UNIT_LINE_FORE_SCHEMECOLOR_INDEX" val="5"/>
  <p:tag name="KSO_WM_UNIT_TEXT_FILL_FORE_SCHEMECOLOR_INDEX" val="1"/>
  <p:tag name="KSO_WM_UNIT_TEXT_FILL_TYPE" val="1"/>
  <p:tag name="KSO_WM_DIAGRAM_USE_COLOR_VALUE" val="{&quot;color_scheme&quot;:1,&quot;color_type&quot;:1,&quot;theme_color_indexes&quot;:[10,10,10,10,10,10]}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06.44960629921246,&quot;left&quot;:65.24725630151943,&quot;top&quot;:129.12503937007872,&quot;width&quot;:840.5999755859375}"/>
  <p:tag name="KSO_WM_DIAGRAM_COLOR_MATCH_VALUE" val="{&quot;shape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0.689999997615814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NOCLEAR" val="0"/>
  <p:tag name="KSO_WM_UNIT_VALUE" val="10"/>
  <p:tag name="KSO_WM_UNIT_TYPE" val="l_h_a"/>
  <p:tag name="KSO_WM_UNIT_INDEX" val="1_3_1"/>
  <p:tag name="KSO_WM_UNIT_ID" val="diagram20231438_4*l_h_a*1_3_1"/>
  <p:tag name="KSO_WM_TEMPLATE_CATEGORY" val="diagram"/>
  <p:tag name="KSO_WM_TEMPLATE_INDEX" val="20231438"/>
  <p:tag name="KSO_WM_UNIT_LAYERLEVEL" val="1_1_1"/>
  <p:tag name="KSO_WM_TAG_VERSION" val="3.0"/>
  <p:tag name="KSO_WM_UNIT_TEXT_FILL_FORE_SCHEMECOLOR_INDEX_BRIGHTNESS" val="0.15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10,10,10,10,10,10]}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1438_4*l_h_i*1_3_1"/>
  <p:tag name="KSO_WM_TEMPLATE_CATEGORY" val="diagram"/>
  <p:tag name="KSO_WM_TEMPLATE_INDEX" val="2023143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06.44960629921246,&quot;left&quot;:65.24725630151943,&quot;top&quot;:129.12503937007872,&quot;width&quot;:840.5999755859375}"/>
  <p:tag name="KSO_WM_DIAGRAM_COLOR_MATCH_VALUE" val="{&quot;shape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-0.5"/>
  <p:tag name="KSO_WM_DIAGRAM_USE_COLOR_VALUE" val="{&quot;color_scheme&quot;:1,&quot;color_type&quot;:1,&quot;theme_color_indexes&quot;:[10,10,10,10,10,10]}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1438_4*l_h_i*1_3_2"/>
  <p:tag name="KSO_WM_TEMPLATE_CATEGORY" val="diagram"/>
  <p:tag name="KSO_WM_TEMPLATE_INDEX" val="2023143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06.44960629921246,&quot;left&quot;:65.24725630151943,&quot;top&quot;:129.12503937007872,&quot;width&quot;:840.5999755859375}"/>
  <p:tag name="KSO_WM_DIAGRAM_COLOR_MATCH_VALUE" val="{&quot;shape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-0.5"/>
  <p:tag name="KSO_WM_DIAGRAM_USE_COLOR_VALUE" val="{&quot;color_scheme&quot;:1,&quot;color_type&quot;:1,&quot;theme_color_indexes&quot;:[10,10,10,10,10,10]}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5146_1*l_h_i*1_1_1"/>
  <p:tag name="KSO_WM_TEMPLATE_CATEGORY" val="diagram"/>
  <p:tag name="KSO_WM_TEMPLATE_INDEX" val="2023514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445.4999938964844,&quot;left&quot;:23.75,&quot;top&quot;:77.8,&quot;width&quot;:918.0750393700791}"/>
  <p:tag name="KSO_WM_DIAGRAM_COLOR_MATCH_VALUE" val="{&quot;shape&quot;:{&quot;fill&quot;:{&quot;gradient&quot;:[{&quot;brightness&quot;:0.4000000059604645,&quot;colorType&quot;:1,&quot;foreColorIndex&quot;:5,&quot;pos&quot;:1,&quot;transparency&quot;:0.28999999165534973},{&quot;brightness&quot;:0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0.xml><?xml version="1.0" encoding="utf-8"?>
<p:tagLst xmlns:p="http://schemas.openxmlformats.org/presentationml/2006/main">
  <p:tag name="KSO_WM_DIAGRAM_VIRTUALLY_FRAME" val="{&quot;height&quot;:381.8,&quot;left&quot;:62.35,&quot;top&quot;:126.3,&quot;width&quot;:890.8}"/>
</p:tagLst>
</file>

<file path=ppt/tags/tag31.xml><?xml version="1.0" encoding="utf-8"?>
<p:tagLst xmlns:p="http://schemas.openxmlformats.org/presentationml/2006/main">
  <p:tag name="MH" val="20190610172915"/>
  <p:tag name="MH_LIBRARY" val="GRAPHIC"/>
  <p:tag name="MH_ORDER" val="Rectangle 2"/>
</p:tagLst>
</file>

<file path=ppt/tags/tag32.xml><?xml version="1.0" encoding="utf-8"?>
<p:tagLst xmlns:p="http://schemas.openxmlformats.org/presentationml/2006/main">
  <p:tag name="MH" val="20190610172915"/>
  <p:tag name="MH_LIBRARY" val="GRAPHIC"/>
  <p:tag name="MH_ORDER" val="TextBox 1"/>
</p:tagLst>
</file>

<file path=ppt/tags/tag33.xml><?xml version="1.0" encoding="utf-8"?>
<p:tagLst xmlns:p="http://schemas.openxmlformats.org/presentationml/2006/main">
  <p:tag name="MH" val="20190610172915"/>
  <p:tag name="MH_LIBRARY" val="GRAPHIC"/>
  <p:tag name="MH_ORDER" val="Freeform 5"/>
</p:tagLst>
</file>

<file path=ppt/tags/tag34.xml><?xml version="1.0" encoding="utf-8"?>
<p:tagLst xmlns:p="http://schemas.openxmlformats.org/presentationml/2006/main">
  <p:tag name="COMMONDATA" val="eyJoZGlkIjoiZTlmODlkZmM4NTA3Mjc0YmMzZDlkZDIyYTJjMTEyOWYifQ=="/>
</p:tagLst>
</file>

<file path=ppt/tags/tag4.xml><?xml version="1.0" encoding="utf-8"?>
<p:tagLst xmlns:p="http://schemas.openxmlformats.org/presentationml/2006/main">
  <p:tag name="KSO_WM_UNIT_COMPATIBLE" val="0"/>
  <p:tag name="KSO_WM_UNIT_DIAGRAM_ISREFERUNIT" val="0"/>
  <p:tag name="KSO_WM_TEMPLATE_INDEX" val="20231438"/>
  <p:tag name="KSO_WM_TAG_VERSION" val="3.0"/>
  <p:tag name="KSO_WM_DIAGRAM_VERSION" val="3"/>
  <p:tag name="KSO_WM_DIAGRAM_COLOR_TEXT_CAN_REMOVE" val="n"/>
  <p:tag name="KSO_WM_DIAGRAM_MIN_ITEMCNT" val="2"/>
  <p:tag name="KSO_WM_UNIT_SUBTYPE" val="a"/>
  <p:tag name="KSO_WM_UNIT_NOCLEAR" val="0"/>
  <p:tag name="KSO_WM_UNIT_VALUE" val="60"/>
  <p:tag name="KSO_WM_UNIT_HIGHLIGHT" val="0"/>
  <p:tag name="KSO_WM_UNIT_DIAGRAM_ISNUMVISUAL" val="0"/>
  <p:tag name="KSO_WM_UNIT_TYPE" val="l_h_f"/>
  <p:tag name="KSO_WM_UNIT_INDEX" val="1_1_1"/>
  <p:tag name="KSO_WM_UNIT_ID" val="diagram20231438_4*l_h_f*1_1_1"/>
  <p:tag name="KSO_WM_TEMPLATE_CATEGORY" val="diagram"/>
  <p:tag name="KSO_WM_UNIT_LAYERLEVEL" val="1_1_1"/>
  <p:tag name="KSO_WM_BEAUTIFY_FLAG" val="#wm#"/>
  <p:tag name="KSO_WM_DIAGRAM_GROUP_CODE" val="l1-1"/>
  <p:tag name="KSO_WM_DIAGRAM_COLOR_TRICK" val="2"/>
  <p:tag name="KSO_WM_DIAGRAM_MAX_ITEMCNT" val="6"/>
  <p:tag name="KSO_WM_DIAGRAM_VIRTUALLY_FRAME" val="{&quot;height&quot;:280.4765354330709,&quot;left&quot;:-14.852743698480571,&quot;top&quot;:180.47503937007872,&quot;width&quot;:985.7527436984805}"/>
  <p:tag name="KSO_WM_DIAGRAM_COLOR_MATCH_VALUE" val="{&quot;shape&quot;:{&quot;fill&quot;:{&quot;gradient&quot;:[{&quot;brightness&quot;:0.800000011920929,&quot;colorType&quot;:1,&quot;foreColorIndex&quot;:5,&quot;pos&quot;:0,&quot;transparency&quot;:0.800000011920929},{&quot;brightness&quot;:0,&quot;colorType&quot;:1,&quot;foreColorIndex&quot;:14,&quot;pos&quot;:1,&quot;transparency&quot;:1}],&quot;type&quot;:3},&quot;glow&quot;:{&quot;colorType&quot;:0},&quot;line&quot;:{&quot;solidLine&quot;:{&quot;brightness&quot;:0.800000011920929,&quot;colorType&quot;:1,&quot;foreColorIndex&quot;:5,&quot;transparency&quot;:0},&quot;type&quot;:1},&quot;shadow&quot;:{&quot;brightness&quot;:0,&quot;colorType&quot;:1,&quot;foreColorIndex&quot;:5,&quot;transparency&quot;:0.9200000166893005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LINE_FILL_TYPE" val="2"/>
  <p:tag name="KSO_WM_UNIT_PRESET_TEXT" val="单击此处输入你的项正文，文字是您思想的提炼，请尽量言简意赅的阐述观点。输入你的项正文"/>
  <p:tag name="KSO_WM_UNIT_FILL_TYPE" val="3"/>
  <p:tag name="KSO_WM_UNIT_LINE_FORE_SCHEMECOLOR_INDEX" val="5"/>
  <p:tag name="KSO_WM_UNIT_TEXT_FILL_FORE_SCHEMECOLOR_INDEX" val="1"/>
  <p:tag name="KSO_WM_UNIT_TEXT_FILL_TYPE" val="1"/>
  <p:tag name="KSO_WM_DIAGRAM_USE_COLOR_VALUE" val="{&quot;color_scheme&quot;:1,&quot;color_type&quot;:1,&quot;theme_color_indexes&quot;:[10,10,10,10,10,10]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BEAUTIFY_FLAG" val="#wm#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280.4765354330709,&quot;left&quot;:-14.852743698480571,&quot;top&quot;:180.47503937007872,&quot;width&quot;:985.7527436984805}"/>
  <p:tag name="KSO_WM_DIAGRAM_COLOR_MATCH_VALUE" val="{&quot;shape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0.689999997615814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NOCLEAR" val="0"/>
  <p:tag name="KSO_WM_UNIT_VALUE" val="10"/>
  <p:tag name="KSO_WM_UNIT_TYPE" val="l_h_a"/>
  <p:tag name="KSO_WM_UNIT_INDEX" val="1_1_1"/>
  <p:tag name="KSO_WM_UNIT_ID" val="diagram20231438_4*l_h_a*1_1_1"/>
  <p:tag name="KSO_WM_TEMPLATE_CATEGORY" val="diagram"/>
  <p:tag name="KSO_WM_TEMPLATE_INDEX" val="20231438"/>
  <p:tag name="KSO_WM_UNIT_LAYERLEVEL" val="1_1_1"/>
  <p:tag name="KSO_WM_TAG_VERSION" val="3.0"/>
  <p:tag name="KSO_WM_UNIT_TEXT_FILL_FORE_SCHEMECOLOR_INDEX_BRIGHTNESS" val="0.15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10,10,10,10,10,10]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1438_4*l_h_i*1_1_1"/>
  <p:tag name="KSO_WM_TEMPLATE_CATEGORY" val="diagram"/>
  <p:tag name="KSO_WM_TEMPLATE_INDEX" val="2023143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280.4765354330709,&quot;left&quot;:-14.852743698480571,&quot;top&quot;:180.47503937007872,&quot;width&quot;:985.7527436984805}"/>
  <p:tag name="KSO_WM_DIAGRAM_COLOR_MATCH_VALUE" val="{&quot;shape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-0.5"/>
  <p:tag name="KSO_WM_DIAGRAM_USE_COLOR_VALUE" val="{&quot;color_scheme&quot;:1,&quot;color_type&quot;:1,&quot;theme_color_indexes&quot;:[10,10,10,10,10,10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438_4*l_h_i*1_1_2"/>
  <p:tag name="KSO_WM_TEMPLATE_CATEGORY" val="diagram"/>
  <p:tag name="KSO_WM_TEMPLATE_INDEX" val="2023143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280.4765354330709,&quot;left&quot;:-14.852743698480571,&quot;top&quot;:180.47503937007872,&quot;width&quot;:985.7527436984805}"/>
  <p:tag name="KSO_WM_DIAGRAM_COLOR_MATCH_VALUE" val="{&quot;shape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-0.5"/>
  <p:tag name="KSO_WM_DIAGRAM_USE_COLOR_VALUE" val="{&quot;color_scheme&quot;:1,&quot;color_type&quot;:1,&quot;theme_color_indexes&quot;:[10,10,10,10,10,10]}"/>
</p:tagLst>
</file>

<file path=ppt/tags/tag8.xml><?xml version="1.0" encoding="utf-8"?>
<p:tagLst xmlns:p="http://schemas.openxmlformats.org/presentationml/2006/main">
  <p:tag name="KSO_WM_UNIT_COMPATIBLE" val="0"/>
  <p:tag name="KSO_WM_UNIT_DIAGRAM_ISREFERUNIT" val="0"/>
  <p:tag name="KSO_WM_TEMPLATE_INDEX" val="20231438"/>
  <p:tag name="KSO_WM_TAG_VERSION" val="3.0"/>
  <p:tag name="KSO_WM_DIAGRAM_VERSION" val="3"/>
  <p:tag name="KSO_WM_DIAGRAM_COLOR_TEXT_CAN_REMOVE" val="n"/>
  <p:tag name="KSO_WM_DIAGRAM_MIN_ITEMCNT" val="2"/>
  <p:tag name="KSO_WM_UNIT_SUBTYPE" val="a"/>
  <p:tag name="KSO_WM_UNIT_NOCLEAR" val="0"/>
  <p:tag name="KSO_WM_UNIT_VALUE" val="60"/>
  <p:tag name="KSO_WM_UNIT_HIGHLIGHT" val="0"/>
  <p:tag name="KSO_WM_UNIT_DIAGRAM_ISNUMVISUAL" val="0"/>
  <p:tag name="KSO_WM_UNIT_TYPE" val="l_h_f"/>
  <p:tag name="KSO_WM_UNIT_INDEX" val="1_2_1"/>
  <p:tag name="KSO_WM_UNIT_ID" val="diagram20231438_4*l_h_f*1_2_1"/>
  <p:tag name="KSO_WM_TEMPLATE_CATEGORY" val="diagram"/>
  <p:tag name="KSO_WM_UNIT_LAYERLEVEL" val="1_1_1"/>
  <p:tag name="KSO_WM_BEAUTIFY_FLAG" val="#wm#"/>
  <p:tag name="KSO_WM_DIAGRAM_GROUP_CODE" val="l1-1"/>
  <p:tag name="KSO_WM_DIAGRAM_COLOR_TRICK" val="2"/>
  <p:tag name="KSO_WM_DIAGRAM_MAX_ITEMCNT" val="6"/>
  <p:tag name="KSO_WM_DIAGRAM_VIRTUALLY_FRAME" val="{&quot;height&quot;:280.4765354330709,&quot;left&quot;:-14.852743698480571,&quot;top&quot;:180.47503937007872,&quot;width&quot;:985.7527436984805}"/>
  <p:tag name="KSO_WM_DIAGRAM_COLOR_MATCH_VALUE" val="{&quot;shape&quot;:{&quot;fill&quot;:{&quot;gradient&quot;:[{&quot;brightness&quot;:0.800000011920929,&quot;colorType&quot;:1,&quot;foreColorIndex&quot;:8,&quot;pos&quot;:0,&quot;transparency&quot;:0.800000011920929},{&quot;brightness&quot;:0,&quot;colorType&quot;:1,&quot;foreColorIndex&quot;:14,&quot;pos&quot;:1,&quot;transparency&quot;:1}],&quot;type&quot;:3},&quot;glow&quot;:{&quot;colorType&quot;:0},&quot;line&quot;:{&quot;solidLine&quot;:{&quot;brightness&quot;:0.800000011920929,&quot;colorType&quot;:1,&quot;foreColorIndex&quot;:8,&quot;transparency&quot;:0},&quot;type&quot;:1},&quot;shadow&quot;:{&quot;brightness&quot;:0,&quot;colorType&quot;:1,&quot;foreColorIndex&quot;:8,&quot;transparency&quot;:0.9200000166893005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LINE_FILL_TYPE" val="2"/>
  <p:tag name="KSO_WM_UNIT_PRESET_TEXT" val="单击此处输入你的项正文，文字是您思想的提炼，请尽量言简意赅的阐述观点。输入你的项正文"/>
  <p:tag name="KSO_WM_UNIT_FILL_TYPE" val="3"/>
  <p:tag name="KSO_WM_UNIT_LINE_FORE_SCHEMECOLOR_INDEX" val="8"/>
  <p:tag name="KSO_WM_UNIT_TEXT_FILL_FORE_SCHEMECOLOR_INDEX" val="1"/>
  <p:tag name="KSO_WM_UNIT_TEXT_FILL_TYPE" val="1"/>
  <p:tag name="KSO_WM_DIAGRAM_USE_COLOR_VALUE" val="{&quot;color_scheme&quot;:1,&quot;color_type&quot;:1,&quot;theme_color_indexes&quot;:[10,10,10,10,10,10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BEAUTIFY_FLAG" val="#wm#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280.4765354330709,&quot;left&quot;:-14.852743698480571,&quot;top&quot;:180.47503937007872,&quot;width&quot;:985.7527436984805}"/>
  <p:tag name="KSO_WM_DIAGRAM_COLOR_MATCH_VALUE" val="{&quot;shape&quot;:{&quot;fill&quot;:{&quot;gradient&quot;:[{&quot;brightness&quot;:0.4000000059604645,&quot;colorType&quot;:1,&quot;foreColorIndex&quot;:8,&quot;pos&quot;:0,&quot;transparency&quot;:0},{&quot;brightness&quot;:0,&quot;colorType&quot;:1,&quot;foreColorIndex&quot;:8,&quot;pos&quot;:0.6644999980926514,&quot;transparency&quot;:0},{&quot;brightness&quot;:0,&quot;colorType&quot;:1,&quot;foreColorIndex&quot;:8,&quot;pos&quot;:1,&quot;transparency&quot;:0}],&quot;type&quot;:3},&quot;glow&quot;:{&quot;colorType&quot;:0},&quot;line&quot;:{&quot;type&quot;:0},&quot;shadow&quot;:{&quot;brightness&quot;:0,&quot;colorType&quot;:1,&quot;foreColorIndex&quot;:8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NOCLEAR" val="0"/>
  <p:tag name="KSO_WM_UNIT_VALUE" val="10"/>
  <p:tag name="KSO_WM_UNIT_TYPE" val="l_h_a"/>
  <p:tag name="KSO_WM_UNIT_INDEX" val="1_2_1"/>
  <p:tag name="KSO_WM_UNIT_ID" val="diagram20231438_4*l_h_a*1_2_1"/>
  <p:tag name="KSO_WM_TEMPLATE_CATEGORY" val="diagram"/>
  <p:tag name="KSO_WM_TEMPLATE_INDEX" val="20231438"/>
  <p:tag name="KSO_WM_UNIT_LAYERLEVEL" val="1_1_1"/>
  <p:tag name="KSO_WM_TAG_VERSION" val="3.0"/>
  <p:tag name="KSO_WM_UNIT_TEXT_FILL_FORE_SCHEMECOLOR_INDEX_BRIGHTNESS" val="0.15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10,10,10,10,10,10]}"/>
</p:tagLst>
</file>

<file path=ppt/theme/theme1.xml><?xml version="1.0" encoding="utf-8"?>
<a:theme xmlns:a="http://schemas.openxmlformats.org/drawingml/2006/main" name="1_Office 主题​​">
  <a:themeElements>
    <a:clrScheme name="自定义 1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470"/>
      </a:accent1>
      <a:accent2>
        <a:srgbClr val="008E8B"/>
      </a:accent2>
      <a:accent3>
        <a:srgbClr val="005C5A"/>
      </a:accent3>
      <a:accent4>
        <a:srgbClr val="00ACA8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  <a:scene3d>
          <a:camera prst="orthographicFront"/>
          <a:lightRig rig="threePt" dir="t"/>
        </a:scene3d>
      </a:bodyPr>
      <a:lstStyle>
        <a:defPPr algn="r">
          <a:lnSpc>
            <a:spcPct val="150000"/>
          </a:lnSpc>
          <a:defRPr lang="zh-CN" altLang="en-US" sz="1600" b="1" dirty="0"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cs typeface="微软雅黑" panose="020B0503020204020204" pitchFamily="34" charset="-122"/>
            <a:sym typeface="Arial" panose="020B0604020202020204" pitchFamily="34" charset="0"/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1_QPT On-Screen">
  <a:themeElements>
    <a:clrScheme name="41_QPT On-Scree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FFFF"/>
      </a:accent3>
      <a:accent4>
        <a:srgbClr val="000000"/>
      </a:accent4>
      <a:accent5>
        <a:srgbClr val="B0BCDE"/>
      </a:accent5>
      <a:accent6>
        <a:srgbClr val="D7712B"/>
      </a:accent6>
      <a:hlink>
        <a:srgbClr val="0563C1"/>
      </a:hlink>
      <a:folHlink>
        <a:srgbClr val="954F72"/>
      </a:folHlink>
    </a:clrScheme>
    <a:fontScheme name="41_QPT On-Screen">
      <a:majorFont>
        <a:latin typeface="Calibri Light"/>
        <a:ea typeface="等线 Light"/>
        <a:cs typeface=""/>
      </a:majorFont>
      <a:minorFont>
        <a:latin typeface="Calibri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8080">
            <a:alpha val="80000"/>
          </a:srgbClr>
        </a:solidFill>
        <a:ln>
          <a:noFill/>
        </a:ln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黑体" panose="02010609060101010101" pitchFamily="49" charset="-122"/>
            <a:ea typeface="宋体" panose="02010600030101010101" pitchFamily="2" charset="-122"/>
          </a:defRPr>
        </a:defPPr>
      </a:lstStyle>
    </a:lnDef>
  </a:objectDefaults>
  <a:extraClrSchemeLst>
    <a:extraClrScheme>
      <a:clrScheme name="41_QPT On-Scree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0BCDE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3965</Words>
  <Application>WPS 演示</Application>
  <PresentationFormat>宽屏</PresentationFormat>
  <Paragraphs>318</Paragraphs>
  <Slides>22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黑体</vt:lpstr>
      <vt:lpstr>Calibri Light</vt:lpstr>
      <vt:lpstr>等线 Light</vt:lpstr>
      <vt:lpstr>Calibri</vt:lpstr>
      <vt:lpstr>等线</vt:lpstr>
      <vt:lpstr>Impact</vt:lpstr>
      <vt:lpstr>FZHei-B01S</vt:lpstr>
      <vt:lpstr>Wingdings</vt:lpstr>
      <vt:lpstr>Arial Unicode MS</vt:lpstr>
      <vt:lpstr>汉仪正圆-55W</vt:lpstr>
      <vt:lpstr>汉仪傲娇体简</vt:lpstr>
      <vt:lpstr>1_Office 主题​​</vt:lpstr>
      <vt:lpstr>41_QPT On-Screen</vt:lpstr>
      <vt:lpstr>Word.Document.8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Yuanyuan Liu</dc:creator>
  <cp:lastModifiedBy>娜～</cp:lastModifiedBy>
  <cp:revision>30</cp:revision>
  <dcterms:created xsi:type="dcterms:W3CDTF">2025-12-03T00:35:00Z</dcterms:created>
  <dcterms:modified xsi:type="dcterms:W3CDTF">2025-12-16T07:03:46Z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8B3BBCDF670D4DE392100BE913CE80A7_13</vt:lpwstr>
  </property>
</Properties>
</file>